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80" r:id="rId4"/>
    <p:sldId id="281" r:id="rId5"/>
    <p:sldId id="282" r:id="rId6"/>
    <p:sldId id="283" r:id="rId7"/>
    <p:sldId id="279" r:id="rId8"/>
    <p:sldId id="264" r:id="rId9"/>
    <p:sldId id="285" r:id="rId10"/>
    <p:sldId id="293" r:id="rId11"/>
    <p:sldId id="294" r:id="rId12"/>
    <p:sldId id="295" r:id="rId13"/>
    <p:sldId id="270" r:id="rId14"/>
    <p:sldId id="275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253" autoAdjust="0"/>
  </p:normalViewPr>
  <p:slideViewPr>
    <p:cSldViewPr snapToGrid="0">
      <p:cViewPr varScale="1">
        <p:scale>
          <a:sx n="59" d="100"/>
          <a:sy n="59" d="100"/>
        </p:scale>
        <p:origin x="-162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97203-3550-48DA-8B75-9896BA93BEF6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961839-E0F4-4508-8C60-05F8A098D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7809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61839-E0F4-4508-8C60-05F8A098D19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3307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61839-E0F4-4508-8C60-05F8A098D19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6268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F9BA3-A34C-4180-9566-CF755ACD3FC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255-B5CD-46AD-9389-2D601EB9C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7982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F9BA3-A34C-4180-9566-CF755ACD3FC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255-B5CD-46AD-9389-2D601EB9C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5685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F9BA3-A34C-4180-9566-CF755ACD3FC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255-B5CD-46AD-9389-2D601EB9C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8581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F9BA3-A34C-4180-9566-CF755ACD3FC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255-B5CD-46AD-9389-2D601EB9C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1872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F9BA3-A34C-4180-9566-CF755ACD3FC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255-B5CD-46AD-9389-2D601EB9C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9833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F9BA3-A34C-4180-9566-CF755ACD3FC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255-B5CD-46AD-9389-2D601EB9C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0583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F9BA3-A34C-4180-9566-CF755ACD3FC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255-B5CD-46AD-9389-2D601EB9C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8113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F9BA3-A34C-4180-9566-CF755ACD3FC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255-B5CD-46AD-9389-2D601EB9C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2988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F9BA3-A34C-4180-9566-CF755ACD3FC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255-B5CD-46AD-9389-2D601EB9C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9281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F9BA3-A34C-4180-9566-CF755ACD3FC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255-B5CD-46AD-9389-2D601EB9C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684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F9BA3-A34C-4180-9566-CF755ACD3FC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255-B5CD-46AD-9389-2D601EB9C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9925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F9BA3-A34C-4180-9566-CF755ACD3FC2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2B255-B5CD-46AD-9389-2D601EB9C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8969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11" Type="http://schemas.openxmlformats.org/officeDocument/2006/relationships/image" Target="../media/image44.pn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62.jpeg"/><Relationship Id="rId3" Type="http://schemas.openxmlformats.org/officeDocument/2006/relationships/image" Target="../media/image35.png"/><Relationship Id="rId7" Type="http://schemas.openxmlformats.org/officeDocument/2006/relationships/image" Target="../media/image56.jpeg"/><Relationship Id="rId12" Type="http://schemas.openxmlformats.org/officeDocument/2006/relationships/image" Target="../media/image6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11" Type="http://schemas.openxmlformats.org/officeDocument/2006/relationships/image" Target="../media/image60.jpeg"/><Relationship Id="rId5" Type="http://schemas.openxmlformats.org/officeDocument/2006/relationships/image" Target="../media/image54.jpeg"/><Relationship Id="rId15" Type="http://schemas.openxmlformats.org/officeDocument/2006/relationships/image" Target="../media/image64.png"/><Relationship Id="rId10" Type="http://schemas.openxmlformats.org/officeDocument/2006/relationships/image" Target="../media/image59.jpeg"/><Relationship Id="rId4" Type="http://schemas.openxmlformats.org/officeDocument/2006/relationships/image" Target="../media/image53.png"/><Relationship Id="rId9" Type="http://schemas.openxmlformats.org/officeDocument/2006/relationships/image" Target="../media/image58.jpeg"/><Relationship Id="rId1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du.tatar.ru/n_chelny/page3943680.htm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7053" b="93694" l="26785" r="88495">
                        <a14:foregroundMark x1="37563" y1="74067" x2="37563" y2="740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452" t="17262" r="11613" b="6309"/>
          <a:stretch/>
        </p:blipFill>
        <p:spPr>
          <a:xfrm>
            <a:off x="-191727" y="1283109"/>
            <a:ext cx="5663381" cy="4940710"/>
          </a:xfrm>
          <a:prstGeom prst="rect">
            <a:avLst/>
          </a:prstGeom>
        </p:spPr>
      </p:pic>
      <p:sp>
        <p:nvSpPr>
          <p:cNvPr id="10" name="Пятиугольник 9"/>
          <p:cNvSpPr/>
          <p:nvPr/>
        </p:nvSpPr>
        <p:spPr>
          <a:xfrm>
            <a:off x="331838" y="396889"/>
            <a:ext cx="6563032" cy="1063201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  <a:p>
            <a:pPr algn="ctr"/>
            <a:r>
              <a:rPr lang="ru-RU" sz="2400" dirty="0">
                <a:solidFill>
                  <a:srgbClr val="FF0000"/>
                </a:solidFill>
              </a:rPr>
              <a:t>СКИРТ: с</a:t>
            </a:r>
            <a:r>
              <a:rPr lang="ru-RU" sz="2400" dirty="0">
                <a:solidFill>
                  <a:srgbClr val="002060"/>
                </a:solidFill>
              </a:rPr>
              <a:t>еть </a:t>
            </a:r>
            <a:r>
              <a:rPr lang="ru-RU" sz="2400" dirty="0">
                <a:solidFill>
                  <a:srgbClr val="FF0000"/>
                </a:solidFill>
              </a:rPr>
              <a:t>к</a:t>
            </a:r>
            <a:r>
              <a:rPr lang="ru-RU" sz="2400" dirty="0">
                <a:solidFill>
                  <a:srgbClr val="002060"/>
                </a:solidFill>
              </a:rPr>
              <a:t>лубов </a:t>
            </a:r>
            <a:r>
              <a:rPr lang="ru-RU" sz="2400" dirty="0">
                <a:solidFill>
                  <a:srgbClr val="FF0000"/>
                </a:solidFill>
              </a:rPr>
              <a:t>и</a:t>
            </a:r>
            <a:r>
              <a:rPr lang="ru-RU" sz="2400" dirty="0">
                <a:solidFill>
                  <a:srgbClr val="002060"/>
                </a:solidFill>
              </a:rPr>
              <a:t>зобретательства и </a:t>
            </a:r>
            <a:r>
              <a:rPr lang="ru-RU" sz="2400" dirty="0">
                <a:solidFill>
                  <a:srgbClr val="FF0000"/>
                </a:solidFill>
              </a:rPr>
              <a:t>р</a:t>
            </a:r>
            <a:r>
              <a:rPr lang="ru-RU" sz="2400" dirty="0">
                <a:solidFill>
                  <a:srgbClr val="002060"/>
                </a:solidFill>
              </a:rPr>
              <a:t>обототехнического </a:t>
            </a:r>
            <a:r>
              <a:rPr lang="ru-RU" sz="2400" dirty="0">
                <a:solidFill>
                  <a:srgbClr val="FF0000"/>
                </a:solidFill>
              </a:rPr>
              <a:t>т</a:t>
            </a:r>
            <a:r>
              <a:rPr lang="ru-RU" sz="2400" dirty="0">
                <a:solidFill>
                  <a:srgbClr val="002060"/>
                </a:solidFill>
              </a:rPr>
              <a:t>ворчества 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 flipH="1">
            <a:off x="4918585" y="1696727"/>
            <a:ext cx="3952570" cy="932743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Для </a:t>
            </a:r>
            <a:r>
              <a:rPr lang="ru-RU" dirty="0">
                <a:solidFill>
                  <a:srgbClr val="FF0000"/>
                </a:solidFill>
              </a:rPr>
              <a:t>детей</a:t>
            </a:r>
            <a:r>
              <a:rPr lang="ru-RU" dirty="0">
                <a:solidFill>
                  <a:srgbClr val="002060"/>
                </a:solidFill>
              </a:rPr>
              <a:t> дошкольного возраста 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от 1,5 до 7 лет</a:t>
            </a:r>
          </a:p>
        </p:txBody>
      </p:sp>
      <p:sp>
        <p:nvSpPr>
          <p:cNvPr id="13" name="Пятиугольник 12"/>
          <p:cNvSpPr/>
          <p:nvPr/>
        </p:nvSpPr>
        <p:spPr>
          <a:xfrm flipH="1">
            <a:off x="5250425" y="2780549"/>
            <a:ext cx="3620729" cy="1132030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на базе </a:t>
            </a:r>
            <a:r>
              <a:rPr lang="ru-RU" dirty="0">
                <a:solidFill>
                  <a:srgbClr val="FF0000"/>
                </a:solidFill>
              </a:rPr>
              <a:t>восьми</a:t>
            </a:r>
            <a:r>
              <a:rPr lang="ru-RU" dirty="0">
                <a:solidFill>
                  <a:srgbClr val="002060"/>
                </a:solidFill>
              </a:rPr>
              <a:t> дошкольных образовательных </a:t>
            </a:r>
            <a:r>
              <a:rPr lang="ru-RU" dirty="0">
                <a:solidFill>
                  <a:srgbClr val="FF0000"/>
                </a:solidFill>
              </a:rPr>
              <a:t>учреждений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города Набережные Челны</a:t>
            </a:r>
          </a:p>
        </p:txBody>
      </p:sp>
    </p:spTree>
    <p:extLst>
      <p:ext uri="{BB962C8B-B14F-4D97-AF65-F5344CB8AC3E}">
        <p14:creationId xmlns="" xmlns:p14="http://schemas.microsoft.com/office/powerpoint/2010/main" val="1454635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F68F5D9-CE3C-49ED-A862-37E2651C02B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111" y="-20464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477" y="241733"/>
            <a:ext cx="8335046" cy="71669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Клуб изобретательства и робототехнического творчества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>
                <a:solidFill>
                  <a:srgbClr val="C00000"/>
                </a:solidFill>
              </a:rPr>
              <a:t>«</a:t>
            </a:r>
            <a:r>
              <a:rPr lang="ru-RU" sz="2400" b="1" dirty="0" err="1">
                <a:solidFill>
                  <a:srgbClr val="C00000"/>
                </a:solidFill>
              </a:rPr>
              <a:t>Шаян</a:t>
            </a:r>
            <a:r>
              <a:rPr lang="ru-RU" sz="2400" b="1" dirty="0">
                <a:solidFill>
                  <a:srgbClr val="C00000"/>
                </a:solidFill>
              </a:rPr>
              <a:t>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1A69AFF-294F-40BD-8572-A50B4158C02C}"/>
              </a:ext>
            </a:extLst>
          </p:cNvPr>
          <p:cNvSpPr/>
          <p:nvPr/>
        </p:nvSpPr>
        <p:spPr>
          <a:xfrm>
            <a:off x="4716379" y="1148479"/>
            <a:ext cx="40921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настоящее время клуб посещают 25 детей в возрасте от 5 до 6 лет. Для работы клуба оборудовано помещение площадью 21,1 кв.м. Педагоги прошли курсовую переподготовку в области робототехнического творчества.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272CA79-AD57-4997-8189-5FADA305056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0483" y="882316"/>
            <a:ext cx="3776718" cy="2835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802106" y="4106487"/>
            <a:ext cx="37366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Проводят игровую деятельность, участвуют в конкурсах по робототехнике с детьми.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Шаян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не стоит на месте, он развивается, и вместе с ним развиваются и дети!</a:t>
            </a:r>
            <a:endParaRPr lang="ru-RU" dirty="0"/>
          </a:p>
        </p:txBody>
      </p:sp>
      <p:pic>
        <p:nvPicPr>
          <p:cNvPr id="16" name="Рисунок 15" descr="20200805_1314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04084" y="3505200"/>
            <a:ext cx="4042611" cy="3031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831673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F68F5D9-CE3C-49ED-A862-37E2651C02B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111" y="-20464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08885" y="1395663"/>
            <a:ext cx="3911266" cy="4331367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Главный критерий эффективного получения знаний – простота и доступность. За основу своей деятельности педагоги клуба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Шаян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взяли принцип «открытого общения». Именно поэтому детям так нравится посещать данный клуб, где они с радостью играют, развивают логическое и творческое мышление, мелкую моторику и общаются друг с другом. Вам кажется, что на этом педагоги клуба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Шаян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остановились? Нет! Каждый педагог не перестает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саморазвиваться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учит этому своих воспитанников. Дети с удовольствием приходят в клуб, ведь каждый раз педагог не ограничивается только базовыми схемами наборов, а создает и придумывает что-то новое и интересное.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20200923_1343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1263" y="272717"/>
            <a:ext cx="4342063" cy="3256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201015_141221.jpg"/>
          <p:cNvPicPr>
            <a:picLocks noChangeAspect="1"/>
          </p:cNvPicPr>
          <p:nvPr/>
        </p:nvPicPr>
        <p:blipFill>
          <a:blip r:embed="rId4" cstate="print"/>
          <a:srcRect l="5263" r="7018"/>
          <a:stretch>
            <a:fillRect/>
          </a:stretch>
        </p:blipFill>
        <p:spPr>
          <a:xfrm>
            <a:off x="705853" y="3497178"/>
            <a:ext cx="3847720" cy="3127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F68F5D9-CE3C-49ED-A862-37E2651C02B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111" y="-20464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97163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проведения деятельности в клубе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Шаян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имеются: несколько наборов больших конструкторов «Полесье»; наборы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Майнкрафт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;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наборы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«Полицейский вертолет»; наборы «Сказочный замок» и мелкий конструктор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Это лишь начальная ступень всех планов на будущее, а у клуба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Шаян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они большие, но мы лишь откроем маленькую завесу тайны.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осещаемость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клуба в дальнейшем не менее 220 детей;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оснащение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клуба современными моделями конструкторов – большой конструктор «Полесье» - «Великан», Базовый набор LEGO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Education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9580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WeDo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Ресурсный набор LEGO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Education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9585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WeDo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Конструктор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Robo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Kids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организация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занятий по робототехнике для детей от 1,5 до 7 лет.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9847204-C1E6-409C-91E4-583321486F3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7631" y="5013595"/>
            <a:ext cx="2890096" cy="1732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F0D921F-3309-4682-BF1C-D489BE346FF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22187" y="4864476"/>
            <a:ext cx="2598799" cy="1839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201001_074647.jpg"/>
          <p:cNvPicPr>
            <a:picLocks noChangeAspect="1"/>
          </p:cNvPicPr>
          <p:nvPr/>
        </p:nvPicPr>
        <p:blipFill>
          <a:blip r:embed="rId5" cstate="print"/>
          <a:srcRect t="11616" b="29125"/>
          <a:stretch>
            <a:fillRect/>
          </a:stretch>
        </p:blipFill>
        <p:spPr>
          <a:xfrm>
            <a:off x="2550694" y="3048000"/>
            <a:ext cx="4367463" cy="1941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AFAA47C-A969-4F71-A978-BF484F9E2E3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3917CCA-34D9-4A21-A358-C547A7595C0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2052" y="611777"/>
            <a:ext cx="2901948" cy="3200677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2752358" y="152202"/>
            <a:ext cx="4367860" cy="7116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Первые успехи наших воспитанников и педагогов</a:t>
            </a:r>
          </a:p>
        </p:txBody>
      </p:sp>
      <p:pic>
        <p:nvPicPr>
          <p:cNvPr id="15" name="Рисунок 14" descr="2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356141" y="4351326"/>
            <a:ext cx="1643051" cy="2259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5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2515401" y="2233316"/>
            <a:ext cx="1946208" cy="2675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 descr="7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532613" y="4335427"/>
            <a:ext cx="1643075" cy="2259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5344524" y="2176469"/>
            <a:ext cx="2010952" cy="276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47200" y="3965713"/>
            <a:ext cx="1696800" cy="2334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4" descr="F:\Материалы на гранд по Робототехнике\6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4617" y="1987025"/>
            <a:ext cx="1785950" cy="245823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2945303" y="4350413"/>
            <a:ext cx="1641228" cy="225903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749B2EB-8A6E-46AB-8476-698D29E77505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4990" y="-48199"/>
            <a:ext cx="2417368" cy="21103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4B4BEC9-3D0A-4D4C-990D-AAD65DF1EC6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7885" b="24203"/>
          <a:stretch/>
        </p:blipFill>
        <p:spPr>
          <a:xfrm>
            <a:off x="3235367" y="1001660"/>
            <a:ext cx="2901948" cy="14669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34449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1E4F56B-9D25-4339-9E30-427B8E4B249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69903" cy="23359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41114" y="0"/>
            <a:ext cx="2314793" cy="32119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55907" y="370952"/>
            <a:ext cx="3785944" cy="28409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55907" y="3533906"/>
            <a:ext cx="3752413" cy="28173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5542" y="2335991"/>
            <a:ext cx="2718818" cy="1629686"/>
          </a:xfrm>
          <a:prstGeom prst="rect">
            <a:avLst/>
          </a:prstGeom>
        </p:spPr>
      </p:pic>
      <p:pic>
        <p:nvPicPr>
          <p:cNvPr id="9" name="Picture 4" descr="Три Т 00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28" y="4056845"/>
            <a:ext cx="1933203" cy="26826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Цветик-Семицветик март1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136659" y="3211933"/>
            <a:ext cx="1943704" cy="26966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00304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B0A17242-70EE-476E-A0BE-2CC11BDDC7E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24985" y="35000"/>
            <a:ext cx="45918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C00000"/>
                </a:solidFill>
              </a:rPr>
              <a:t>Педагоги прошли курсы повышения квалификации</a:t>
            </a:r>
            <a:br>
              <a:rPr lang="ru-RU" sz="1400" dirty="0">
                <a:solidFill>
                  <a:srgbClr val="C00000"/>
                </a:solidFill>
              </a:rPr>
            </a:br>
            <a:r>
              <a:rPr lang="ru-RU" sz="1400" dirty="0">
                <a:solidFill>
                  <a:srgbClr val="C00000"/>
                </a:solidFill>
              </a:rPr>
              <a:t>по курсу «Робототехника». </a:t>
            </a:r>
          </a:p>
          <a:p>
            <a:pPr algn="ctr"/>
            <a:r>
              <a:rPr lang="ru-RU" sz="1400" dirty="0">
                <a:solidFill>
                  <a:srgbClr val="C00000"/>
                </a:solidFill>
              </a:rPr>
              <a:t>Обсудили опыт работы с коллегами по проекту СКИРТ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D2F1F08-A258-40C6-BA0E-E6ADAF7B4A8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6203" y="1729507"/>
            <a:ext cx="2014193" cy="150971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19507FA-7C8B-43DD-B02B-5D663E0436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11" y="3509867"/>
            <a:ext cx="2004254" cy="112739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684D641-A609-45AB-B9FF-607611F402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586" y="810913"/>
            <a:ext cx="4255933" cy="31919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A519AF60-DF19-44F3-B6B1-0835142349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11" y="4875757"/>
            <a:ext cx="2004254" cy="150319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D2EA3AEC-3735-48F4-986C-FAC60227C3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064" y="4073564"/>
            <a:ext cx="2004255" cy="150319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7C47B867-B8D8-4D1D-A197-18DB364ED4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018" y="4073564"/>
            <a:ext cx="2004254" cy="150319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5856BC4E-E73D-4E14-A6F2-FB09888B245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168" y="2167337"/>
            <a:ext cx="2205025" cy="107188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1D18106B-990D-430F-9949-EA05C955527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168" y="3447486"/>
            <a:ext cx="2198597" cy="293146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8C6265A8-0DF8-46BC-A99A-AD88B333DD7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740" y="479052"/>
            <a:ext cx="2131057" cy="159662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7F2C7251-39C4-4F46-AF6A-CFE57A85133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3415"/>
          <a:stretch/>
        </p:blipFill>
        <p:spPr>
          <a:xfrm>
            <a:off x="2372867" y="5647456"/>
            <a:ext cx="2004255" cy="115122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8A73A134-F29B-46DD-B0E5-8DF68A0BB317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3415"/>
          <a:stretch/>
        </p:blipFill>
        <p:spPr>
          <a:xfrm>
            <a:off x="4558018" y="5647456"/>
            <a:ext cx="2004254" cy="115122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DF7DBBD0-6661-4C39-917C-335CFB44D803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67986"/>
            <a:ext cx="2000202" cy="17432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7699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Рисунок 6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cxnSp>
        <p:nvCxnSpPr>
          <p:cNvPr id="49" name="Прямая со стрелкой 48"/>
          <p:cNvCxnSpPr/>
          <p:nvPr/>
        </p:nvCxnSpPr>
        <p:spPr>
          <a:xfrm flipV="1">
            <a:off x="5444871" y="825909"/>
            <a:ext cx="1227705" cy="22444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 flipV="1">
            <a:off x="2506577" y="692891"/>
            <a:ext cx="1245235" cy="23774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1473" y="5288011"/>
            <a:ext cx="2045104" cy="14766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/>
          <a:srcRect t="6739"/>
          <a:stretch/>
        </p:blipFill>
        <p:spPr>
          <a:xfrm>
            <a:off x="461473" y="825909"/>
            <a:ext cx="1987533" cy="1490637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3387397" y="2601699"/>
            <a:ext cx="2280746" cy="5953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СКИРТ - это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84202" y="23163"/>
            <a:ext cx="2064804" cy="6697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Клуб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«</a:t>
            </a:r>
            <a:r>
              <a:rPr lang="ru-RU" b="1" dirty="0" err="1">
                <a:solidFill>
                  <a:srgbClr val="C00000"/>
                </a:solidFill>
              </a:rPr>
              <a:t>Веселинка</a:t>
            </a:r>
            <a:r>
              <a:rPr lang="ru-RU" b="1" dirty="0">
                <a:solidFill>
                  <a:srgbClr val="C00000"/>
                </a:solidFill>
              </a:rPr>
              <a:t>»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03237" y="4419462"/>
            <a:ext cx="2064804" cy="6697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Клуб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«Лесная сказка»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84202" y="2492517"/>
            <a:ext cx="2064804" cy="6697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Клуб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«Веселые нотки»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539598" y="4419462"/>
            <a:ext cx="2064804" cy="6697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Клуб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«Подсолнушек»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576697" y="2520166"/>
            <a:ext cx="2064804" cy="6697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Клуб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«Фея»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576697" y="48453"/>
            <a:ext cx="2064804" cy="6697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Клуб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«</a:t>
            </a:r>
            <a:r>
              <a:rPr lang="ru-RU" b="1" dirty="0" err="1">
                <a:solidFill>
                  <a:srgbClr val="C00000"/>
                </a:solidFill>
              </a:rPr>
              <a:t>Шаян</a:t>
            </a:r>
            <a:r>
              <a:rPr lang="ru-RU" b="1" dirty="0">
                <a:solidFill>
                  <a:srgbClr val="C00000"/>
                </a:solidFill>
              </a:rPr>
              <a:t>»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672576" y="4419462"/>
            <a:ext cx="2064804" cy="6697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Клуб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«</a:t>
            </a:r>
            <a:r>
              <a:rPr lang="ru-RU" b="1" dirty="0" err="1">
                <a:solidFill>
                  <a:srgbClr val="C00000"/>
                </a:solidFill>
              </a:rPr>
              <a:t>Акчарлак</a:t>
            </a:r>
            <a:r>
              <a:rPr lang="ru-RU" b="1" dirty="0">
                <a:solidFill>
                  <a:srgbClr val="C00000"/>
                </a:solidFill>
              </a:rPr>
              <a:t>»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565940" y="48453"/>
            <a:ext cx="2064804" cy="6697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Клуб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«Лилия»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1873" y="3234100"/>
            <a:ext cx="1987533" cy="10279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596316">
            <a:off x="3088852" y="4920808"/>
            <a:ext cx="2962913" cy="21947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51812" y="844934"/>
            <a:ext cx="1693059" cy="147161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68454" y="5288011"/>
            <a:ext cx="1873047" cy="140411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15114" y="867554"/>
            <a:ext cx="1887776" cy="1417162"/>
          </a:xfrm>
          <a:prstGeom prst="rect">
            <a:avLst/>
          </a:prstGeom>
        </p:spPr>
      </p:pic>
      <p:cxnSp>
        <p:nvCxnSpPr>
          <p:cNvPr id="47" name="Прямая со стрелкой 46"/>
          <p:cNvCxnSpPr>
            <a:stCxn id="11" idx="0"/>
          </p:cNvCxnSpPr>
          <p:nvPr/>
        </p:nvCxnSpPr>
        <p:spPr>
          <a:xfrm flipV="1">
            <a:off x="4527770" y="1847927"/>
            <a:ext cx="0" cy="7537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11" idx="1"/>
          </p:cNvCxnSpPr>
          <p:nvPr/>
        </p:nvCxnSpPr>
        <p:spPr>
          <a:xfrm flipH="1" flipV="1">
            <a:off x="2439031" y="2721275"/>
            <a:ext cx="948366" cy="1781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11" idx="3"/>
          </p:cNvCxnSpPr>
          <p:nvPr/>
        </p:nvCxnSpPr>
        <p:spPr>
          <a:xfrm flipV="1">
            <a:off x="5668143" y="2601699"/>
            <a:ext cx="866016" cy="2976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H="1">
            <a:off x="2535248" y="3748085"/>
            <a:ext cx="1308208" cy="13881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5182060" y="3665690"/>
            <a:ext cx="1451980" cy="162232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endCxn id="33" idx="0"/>
          </p:cNvCxnSpPr>
          <p:nvPr/>
        </p:nvCxnSpPr>
        <p:spPr>
          <a:xfrm>
            <a:off x="4570308" y="3787067"/>
            <a:ext cx="1692" cy="6323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64" name="Рисунок 6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86612" y="3247417"/>
            <a:ext cx="1544780" cy="1114522"/>
          </a:xfrm>
          <a:prstGeom prst="rect">
            <a:avLst/>
          </a:prstGeom>
        </p:spPr>
      </p:pic>
      <p:sp>
        <p:nvSpPr>
          <p:cNvPr id="65" name="Скругленный прямоугольник 64"/>
          <p:cNvSpPr/>
          <p:nvPr/>
        </p:nvSpPr>
        <p:spPr>
          <a:xfrm>
            <a:off x="2497376" y="3397734"/>
            <a:ext cx="4262950" cy="6697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</a:t>
            </a:r>
            <a:r>
              <a:rPr lang="ru-RU" b="1" dirty="0">
                <a:solidFill>
                  <a:srgbClr val="002060"/>
                </a:solidFill>
              </a:rPr>
              <a:t>еть </a:t>
            </a:r>
            <a:r>
              <a:rPr lang="ru-RU" b="1" dirty="0">
                <a:solidFill>
                  <a:srgbClr val="FF0000"/>
                </a:solidFill>
              </a:rPr>
              <a:t>к</a:t>
            </a:r>
            <a:r>
              <a:rPr lang="ru-RU" b="1" dirty="0">
                <a:solidFill>
                  <a:srgbClr val="002060"/>
                </a:solidFill>
              </a:rPr>
              <a:t>лубов </a:t>
            </a:r>
            <a:r>
              <a:rPr lang="ru-RU" b="1" dirty="0">
                <a:solidFill>
                  <a:srgbClr val="FF0000"/>
                </a:solidFill>
              </a:rPr>
              <a:t>и</a:t>
            </a:r>
            <a:r>
              <a:rPr lang="ru-RU" b="1" dirty="0">
                <a:solidFill>
                  <a:srgbClr val="002060"/>
                </a:solidFill>
              </a:rPr>
              <a:t>зобретательства и </a:t>
            </a:r>
            <a:r>
              <a:rPr lang="ru-RU" b="1" dirty="0">
                <a:solidFill>
                  <a:srgbClr val="FF0000"/>
                </a:solidFill>
              </a:rPr>
              <a:t>р</a:t>
            </a:r>
            <a:r>
              <a:rPr lang="ru-RU" b="1" dirty="0">
                <a:solidFill>
                  <a:srgbClr val="002060"/>
                </a:solidFill>
              </a:rPr>
              <a:t>обототехнического </a:t>
            </a:r>
            <a:r>
              <a:rPr lang="ru-RU" b="1" dirty="0">
                <a:solidFill>
                  <a:srgbClr val="FF0000"/>
                </a:solidFill>
              </a:rPr>
              <a:t>т</a:t>
            </a:r>
            <a:r>
              <a:rPr lang="ru-RU" b="1" dirty="0">
                <a:solidFill>
                  <a:srgbClr val="002060"/>
                </a:solidFill>
              </a:rPr>
              <a:t>ворчества</a:t>
            </a:r>
          </a:p>
        </p:txBody>
      </p:sp>
    </p:spTree>
    <p:extLst>
      <p:ext uri="{BB962C8B-B14F-4D97-AF65-F5344CB8AC3E}">
        <p14:creationId xmlns="" xmlns:p14="http://schemas.microsoft.com/office/powerpoint/2010/main" val="2134112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344113" y="3060748"/>
            <a:ext cx="8593411" cy="11946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Цель проекта - </a:t>
            </a:r>
            <a:r>
              <a:rPr lang="ru-RU" dirty="0">
                <a:solidFill>
                  <a:srgbClr val="002060"/>
                </a:solidFill>
              </a:rPr>
              <a:t>сформировать и апробировать модель сети клубов изобретательства и робототехнического творчества (СКИРТ) для детей дошкольного возраста от 1,5 до 7 лет на базе восьми дошкольных образовательных учреждений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116" y="5052520"/>
            <a:ext cx="8593412" cy="139618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Целевые группы проекта - </a:t>
            </a:r>
            <a:r>
              <a:rPr lang="ru-RU" sz="1600" dirty="0">
                <a:solidFill>
                  <a:srgbClr val="002060"/>
                </a:solidFill>
              </a:rPr>
              <a:t>дети дошкольного возраста (от 1,5 до 7 лет). Дети, которые посещают дошкольные образовательные учреждения города Набережные Челны Республики Татарстан. Неорганизованные дети, которые не посещают дошкольные образовательные учреждения города Набережные Челны РТ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53254" y="4061243"/>
            <a:ext cx="2975127" cy="1185402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681727" y="324465"/>
            <a:ext cx="5196801" cy="193913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География проекта - </a:t>
            </a:r>
            <a:r>
              <a:rPr lang="ru-RU" sz="1600" dirty="0">
                <a:solidFill>
                  <a:srgbClr val="002060"/>
                </a:solidFill>
              </a:rPr>
              <a:t>Российская Федерация, Республика Татарстан, город Набережные Челны. Примечательно, что детские сады, включенные в сеть клубов, расположены в разных районах города: Автозаводский, Центральный и Комсомольский. Такое расположение позволит охватить большую целевую аудиторию.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81740" y="2384716"/>
            <a:ext cx="6196788" cy="55491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Сроки реализации проекта – </a:t>
            </a:r>
            <a:r>
              <a:rPr lang="ru-RU" sz="1600" dirty="0">
                <a:solidFill>
                  <a:srgbClr val="002060"/>
                </a:solidFill>
              </a:rPr>
              <a:t>01.02.2021 – 31.12.2021 гг.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214" y="0"/>
            <a:ext cx="3560513" cy="31082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48165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46">
            <a:extLst>
              <a:ext uri="{FF2B5EF4-FFF2-40B4-BE49-F238E27FC236}">
                <a16:creationId xmlns="" xmlns:a16="http://schemas.microsoft.com/office/drawing/2014/main" id="{3A3335DD-F9FC-4DA4-B236-82B63BA8085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Выноска: стрелка вниз 1">
            <a:extLst>
              <a:ext uri="{FF2B5EF4-FFF2-40B4-BE49-F238E27FC236}">
                <a16:creationId xmlns="" xmlns:a16="http://schemas.microsoft.com/office/drawing/2014/main" id="{AE0A1E64-4AB1-4CBF-BF73-057496F34998}"/>
              </a:ext>
            </a:extLst>
          </p:cNvPr>
          <p:cNvSpPr/>
          <p:nvPr/>
        </p:nvSpPr>
        <p:spPr>
          <a:xfrm>
            <a:off x="203752" y="188843"/>
            <a:ext cx="8736495" cy="636105"/>
          </a:xfrm>
          <a:prstGeom prst="downArrow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Задачи проекта СКИРТ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63B26F8F-634F-4EF5-BE6E-5D67532FD6B6}"/>
              </a:ext>
            </a:extLst>
          </p:cNvPr>
          <p:cNvSpPr/>
          <p:nvPr/>
        </p:nvSpPr>
        <p:spPr>
          <a:xfrm>
            <a:off x="203752" y="1033668"/>
            <a:ext cx="1823831" cy="168965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100" dirty="0">
                <a:solidFill>
                  <a:schemeClr val="accent5">
                    <a:lumMod val="50000"/>
                  </a:schemeClr>
                </a:solidFill>
              </a:rPr>
              <a:t>1. Обеспечение функционирования сети клубов изобретательства и робототехнического творчества (СКИРТ) для детей дошкольного возраста (от 1,5 до 7 лет)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827E252-1037-4FC2-8435-0349C81F15F6}"/>
              </a:ext>
            </a:extLst>
          </p:cNvPr>
          <p:cNvSpPr/>
          <p:nvPr/>
        </p:nvSpPr>
        <p:spPr>
          <a:xfrm>
            <a:off x="2539446" y="1033667"/>
            <a:ext cx="1823831" cy="168965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accent5">
                    <a:lumMod val="50000"/>
                  </a:schemeClr>
                </a:solidFill>
              </a:rPr>
              <a:t>2. Проведение цикла занятий по единой образовательной программе для всех возрастных групп в дошкольных образовательных учреждениях города Набережные Челны Республики Татарстан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9865699-A53D-4EAB-89E0-F5E25B15CDFC}"/>
              </a:ext>
            </a:extLst>
          </p:cNvPr>
          <p:cNvSpPr/>
          <p:nvPr/>
        </p:nvSpPr>
        <p:spPr>
          <a:xfrm>
            <a:off x="4780722" y="1033666"/>
            <a:ext cx="1823831" cy="168965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100" dirty="0">
                <a:solidFill>
                  <a:schemeClr val="accent5">
                    <a:lumMod val="50000"/>
                  </a:schemeClr>
                </a:solidFill>
              </a:rPr>
              <a:t>3. Организация и проведение конкурсного движения для детей, родителей и педагогов на базе дошкольных образовательных учреждений города Набережные Челны Республики Татарстан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FF5877B-9AA1-4EC1-AE73-FC7B0ED332CC}"/>
              </a:ext>
            </a:extLst>
          </p:cNvPr>
          <p:cNvSpPr/>
          <p:nvPr/>
        </p:nvSpPr>
        <p:spPr>
          <a:xfrm>
            <a:off x="7116416" y="1033666"/>
            <a:ext cx="1823831" cy="168965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100" dirty="0">
                <a:solidFill>
                  <a:schemeClr val="accent5">
                    <a:lumMod val="50000"/>
                  </a:schemeClr>
                </a:solidFill>
              </a:rPr>
              <a:t>4. Организация и проведение фестиваля технического творчества «СКИРТ»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1151B240-9221-479B-9116-8077BC2C59F7}"/>
              </a:ext>
            </a:extLst>
          </p:cNvPr>
          <p:cNvCxnSpPr/>
          <p:nvPr/>
        </p:nvCxnSpPr>
        <p:spPr>
          <a:xfrm>
            <a:off x="974035" y="824946"/>
            <a:ext cx="70542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4712878F-0FCD-400C-8431-A907E1734562}"/>
              </a:ext>
            </a:extLst>
          </p:cNvPr>
          <p:cNvCxnSpPr/>
          <p:nvPr/>
        </p:nvCxnSpPr>
        <p:spPr>
          <a:xfrm>
            <a:off x="974035" y="824946"/>
            <a:ext cx="0" cy="208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902FDE4D-6CE7-4B57-A1C2-FDC84547C6B4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3451361" y="824946"/>
            <a:ext cx="1" cy="2087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149A60AB-F559-45E2-B14B-551FBA3B7F03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5692637" y="824945"/>
            <a:ext cx="1" cy="2087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="" xmlns:a16="http://schemas.microsoft.com/office/drawing/2014/main" id="{81B3EF9B-4D67-4583-B637-6CBCCD9E386E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8028331" y="824945"/>
            <a:ext cx="1" cy="2087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5A47477E-1A06-40A6-B048-1FE9DFDC3372}"/>
              </a:ext>
            </a:extLst>
          </p:cNvPr>
          <p:cNvSpPr/>
          <p:nvPr/>
        </p:nvSpPr>
        <p:spPr>
          <a:xfrm>
            <a:off x="203752" y="3180522"/>
            <a:ext cx="8736495" cy="45720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5. Организация информационного сопровождения деятельности СКИРТ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BA0DF9BA-656B-4E68-A2AB-6C2CED7EFADF}"/>
              </a:ext>
            </a:extLst>
          </p:cNvPr>
          <p:cNvCxnSpPr/>
          <p:nvPr/>
        </p:nvCxnSpPr>
        <p:spPr>
          <a:xfrm>
            <a:off x="974035" y="2723320"/>
            <a:ext cx="0" cy="4572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="" xmlns:a16="http://schemas.microsoft.com/office/drawing/2014/main" id="{84213A05-FFAD-412A-823D-E1C1A87D26BF}"/>
              </a:ext>
            </a:extLst>
          </p:cNvPr>
          <p:cNvCxnSpPr>
            <a:stCxn id="4" idx="2"/>
          </p:cNvCxnSpPr>
          <p:nvPr/>
        </p:nvCxnSpPr>
        <p:spPr>
          <a:xfrm flipH="1">
            <a:off x="3451361" y="2723321"/>
            <a:ext cx="1" cy="4572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7D0DFDCD-9DA7-45B2-8159-345241DE2B17}"/>
              </a:ext>
            </a:extLst>
          </p:cNvPr>
          <p:cNvCxnSpPr>
            <a:stCxn id="5" idx="2"/>
          </p:cNvCxnSpPr>
          <p:nvPr/>
        </p:nvCxnSpPr>
        <p:spPr>
          <a:xfrm flipH="1">
            <a:off x="5692637" y="2723320"/>
            <a:ext cx="1" cy="4572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="" xmlns:a16="http://schemas.microsoft.com/office/drawing/2014/main" id="{D20E89C1-6CEC-4725-9108-05894880CB3A}"/>
              </a:ext>
            </a:extLst>
          </p:cNvPr>
          <p:cNvCxnSpPr>
            <a:stCxn id="6" idx="2"/>
          </p:cNvCxnSpPr>
          <p:nvPr/>
        </p:nvCxnSpPr>
        <p:spPr>
          <a:xfrm flipH="1">
            <a:off x="8028331" y="2723320"/>
            <a:ext cx="1" cy="4572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F145B9A8-D58A-4B7D-8F97-0CAC970513F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0781" y="5267734"/>
            <a:ext cx="1669773" cy="1252330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7032858E-67E7-4D68-9BF4-C09D425F65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80" y="3826563"/>
            <a:ext cx="1669774" cy="1252331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CE9CE973-83DB-43F4-B89D-EAC61D0BFE8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58957" y="3826564"/>
            <a:ext cx="1584808" cy="125233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66A23E0F-AF8F-41F5-BD5C-18BA2FA67A4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58956" y="5317874"/>
            <a:ext cx="1584807" cy="114431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F9A821DA-6D62-4AF9-9C7E-3474881062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087" y="3826563"/>
            <a:ext cx="931465" cy="1241953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D47C5776-7153-4445-90B6-CEE9B6DC58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755" y="3836940"/>
            <a:ext cx="931465" cy="1241953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DD580E49-EE98-432E-AE1F-57521137100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737" y="3827867"/>
            <a:ext cx="1669774" cy="1251026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E7274015-4FA4-46BB-BE12-A41C9385E4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095623" y="5304061"/>
            <a:ext cx="1508930" cy="1131697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D9792721-CC60-49A0-B235-71431B8BD9E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294" y="5322569"/>
            <a:ext cx="1519489" cy="11396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12385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CA73CA27-2119-49A3-874C-61724EC0A75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32698A1D-2A7E-47C0-9FD3-6DB105E30F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408"/>
          <a:stretch/>
        </p:blipFill>
        <p:spPr>
          <a:xfrm>
            <a:off x="2926291" y="0"/>
            <a:ext cx="2987492" cy="1400354"/>
          </a:xfrm>
          <a:prstGeom prst="rect">
            <a:avLst/>
          </a:prstGeom>
        </p:spPr>
      </p:pic>
      <p:sp>
        <p:nvSpPr>
          <p:cNvPr id="14" name="Стрелка: пятиугольник 13">
            <a:extLst>
              <a:ext uri="{FF2B5EF4-FFF2-40B4-BE49-F238E27FC236}">
                <a16:creationId xmlns="" xmlns:a16="http://schemas.microsoft.com/office/drawing/2014/main" id="{75AD3376-F022-49DF-A0C1-4263466ADFAA}"/>
              </a:ext>
            </a:extLst>
          </p:cNvPr>
          <p:cNvSpPr/>
          <p:nvPr/>
        </p:nvSpPr>
        <p:spPr>
          <a:xfrm>
            <a:off x="188843" y="1549295"/>
            <a:ext cx="4094920" cy="598768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rgbClr val="C00000"/>
                </a:solidFill>
              </a:rPr>
              <a:t>1. Обеспечение функционирования сети клубов изобретательства и робототехнического творчества (СКИРТ) для детей дошкольного возраста (от 1,5 до 7 лет)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2E4FEFDC-D47E-4266-98B0-3C1E133527D8}"/>
              </a:ext>
            </a:extLst>
          </p:cNvPr>
          <p:cNvSpPr/>
          <p:nvPr/>
        </p:nvSpPr>
        <p:spPr>
          <a:xfrm>
            <a:off x="1043610" y="808124"/>
            <a:ext cx="15107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ЗАДАЧИ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6D1D035C-F53C-4C2B-94D6-A7ADEA3E9797}"/>
              </a:ext>
            </a:extLst>
          </p:cNvPr>
          <p:cNvSpPr/>
          <p:nvPr/>
        </p:nvSpPr>
        <p:spPr>
          <a:xfrm>
            <a:off x="6946229" y="808124"/>
            <a:ext cx="15107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РЕШЕНИЯ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07476BA1-6067-41AD-B119-6861724F99AC}"/>
              </a:ext>
            </a:extLst>
          </p:cNvPr>
          <p:cNvSpPr/>
          <p:nvPr/>
        </p:nvSpPr>
        <p:spPr>
          <a:xfrm>
            <a:off x="4420037" y="1350512"/>
            <a:ext cx="4535120" cy="1143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>
                <a:solidFill>
                  <a:srgbClr val="002060"/>
                </a:solidFill>
              </a:rPr>
              <a:t>1.1 Разработка и апробация единой модели сети клубов изобретательства и робототехнического творчества (СКИРТ);</a:t>
            </a:r>
          </a:p>
          <a:p>
            <a:r>
              <a:rPr lang="ru-RU" sz="900" dirty="0">
                <a:solidFill>
                  <a:srgbClr val="002060"/>
                </a:solidFill>
              </a:rPr>
              <a:t>1.2 Приобретение необходимого оборудования и материалов для восьми клубов изобретательства и робототехнического творчества;</a:t>
            </a:r>
          </a:p>
          <a:p>
            <a:r>
              <a:rPr lang="ru-RU" sz="900" dirty="0">
                <a:solidFill>
                  <a:srgbClr val="002060"/>
                </a:solidFill>
              </a:rPr>
              <a:t>1.3 Разработка единой образовательной программы по изобретательству и робототехническому творчеству для детей всех возрастных групп в дошкольных образовательных учреждениях</a:t>
            </a:r>
          </a:p>
        </p:txBody>
      </p:sp>
      <p:sp>
        <p:nvSpPr>
          <p:cNvPr id="21" name="Стрелка: пятиугольник 20">
            <a:extLst>
              <a:ext uri="{FF2B5EF4-FFF2-40B4-BE49-F238E27FC236}">
                <a16:creationId xmlns="" xmlns:a16="http://schemas.microsoft.com/office/drawing/2014/main" id="{CBD9E28C-D12B-466D-AFB1-E6B981DEDC3C}"/>
              </a:ext>
            </a:extLst>
          </p:cNvPr>
          <p:cNvSpPr/>
          <p:nvPr/>
        </p:nvSpPr>
        <p:spPr>
          <a:xfrm>
            <a:off x="188843" y="2850111"/>
            <a:ext cx="4094920" cy="736706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rgbClr val="C00000"/>
                </a:solidFill>
              </a:rPr>
              <a:t>2. Проведение цикла занятий по единой образовательной программе для всех возрастных групп в дошкольных образовательных учреждениях города Набережные Челны Республики Татарстан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5D9985F3-D19E-4524-8C37-0FA4D5941802}"/>
              </a:ext>
            </a:extLst>
          </p:cNvPr>
          <p:cNvSpPr/>
          <p:nvPr/>
        </p:nvSpPr>
        <p:spPr>
          <a:xfrm>
            <a:off x="4420037" y="2592904"/>
            <a:ext cx="4535120" cy="1251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>
                <a:solidFill>
                  <a:srgbClr val="002060"/>
                </a:solidFill>
              </a:rPr>
              <a:t>2.1 Проведение цикла занятий для 269 детей от 1,5 до 7 лет в клубе «</a:t>
            </a:r>
            <a:r>
              <a:rPr lang="ru-RU" sz="900" dirty="0" err="1">
                <a:solidFill>
                  <a:srgbClr val="002060"/>
                </a:solidFill>
              </a:rPr>
              <a:t>Веселинка</a:t>
            </a:r>
            <a:r>
              <a:rPr lang="ru-RU" sz="900" dirty="0">
                <a:solidFill>
                  <a:srgbClr val="002060"/>
                </a:solidFill>
              </a:rPr>
              <a:t>»;</a:t>
            </a:r>
          </a:p>
          <a:p>
            <a:r>
              <a:rPr lang="ru-RU" sz="900" dirty="0">
                <a:solidFill>
                  <a:srgbClr val="002060"/>
                </a:solidFill>
              </a:rPr>
              <a:t>2.2 Проведение цикла занятий для 222 детей от 1,5 до 7 лет в клубе «Лесная сказка»;</a:t>
            </a:r>
          </a:p>
          <a:p>
            <a:r>
              <a:rPr lang="ru-RU" sz="900" dirty="0">
                <a:solidFill>
                  <a:srgbClr val="002060"/>
                </a:solidFill>
              </a:rPr>
              <a:t>2.3 Проведение цикла занятий для 291 ребенка от 1,5 до 7 лет в клубе «Веселые нотки»;</a:t>
            </a:r>
          </a:p>
          <a:p>
            <a:r>
              <a:rPr lang="ru-RU" sz="900" dirty="0">
                <a:solidFill>
                  <a:srgbClr val="002060"/>
                </a:solidFill>
              </a:rPr>
              <a:t>2.4 Проведение цикла занятий для 270 детей от 1,5 до 7 лет в клубе «Подсолнушек»;</a:t>
            </a:r>
          </a:p>
          <a:p>
            <a:r>
              <a:rPr lang="ru-RU" sz="900" dirty="0">
                <a:solidFill>
                  <a:srgbClr val="002060"/>
                </a:solidFill>
              </a:rPr>
              <a:t>2.5 Проведение цикла занятий для 323 детей от 1,5 до 7 лет в клубе «Фея»;</a:t>
            </a:r>
          </a:p>
          <a:p>
            <a:r>
              <a:rPr lang="ru-RU" sz="900" dirty="0">
                <a:solidFill>
                  <a:srgbClr val="002060"/>
                </a:solidFill>
              </a:rPr>
              <a:t>2.6 Проведение цикла занятий для 291 ребенка от 1,5 до 7 лет в клубе «Лилия»;</a:t>
            </a:r>
          </a:p>
          <a:p>
            <a:r>
              <a:rPr lang="ru-RU" sz="900" dirty="0">
                <a:solidFill>
                  <a:srgbClr val="002060"/>
                </a:solidFill>
              </a:rPr>
              <a:t>2.7 Проведение цикла занятий для 224 детей от 1,5 до 7 лет в клубе «</a:t>
            </a:r>
            <a:r>
              <a:rPr lang="ru-RU" sz="900" dirty="0" err="1">
                <a:solidFill>
                  <a:srgbClr val="002060"/>
                </a:solidFill>
              </a:rPr>
              <a:t>Акчарлак</a:t>
            </a:r>
            <a:r>
              <a:rPr lang="ru-RU" sz="900" dirty="0">
                <a:solidFill>
                  <a:srgbClr val="002060"/>
                </a:solidFill>
              </a:rPr>
              <a:t>»;</a:t>
            </a:r>
          </a:p>
          <a:p>
            <a:r>
              <a:rPr lang="ru-RU" sz="900" dirty="0">
                <a:solidFill>
                  <a:srgbClr val="002060"/>
                </a:solidFill>
              </a:rPr>
              <a:t>2.8 Проведение цикла занятий для 220 детей от 1,5 до 7 лет в клубе «</a:t>
            </a:r>
            <a:r>
              <a:rPr lang="ru-RU" sz="900" dirty="0" err="1">
                <a:solidFill>
                  <a:srgbClr val="002060"/>
                </a:solidFill>
              </a:rPr>
              <a:t>Шаян</a:t>
            </a:r>
            <a:r>
              <a:rPr lang="ru-RU" sz="900" dirty="0"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23" name="Стрелка: пятиугольник 22">
            <a:extLst>
              <a:ext uri="{FF2B5EF4-FFF2-40B4-BE49-F238E27FC236}">
                <a16:creationId xmlns="" xmlns:a16="http://schemas.microsoft.com/office/drawing/2014/main" id="{52200084-0A3C-4515-86F3-D8BBAB84FD04}"/>
              </a:ext>
            </a:extLst>
          </p:cNvPr>
          <p:cNvSpPr/>
          <p:nvPr/>
        </p:nvSpPr>
        <p:spPr>
          <a:xfrm>
            <a:off x="188843" y="4288865"/>
            <a:ext cx="4094920" cy="736706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rgbClr val="C00000"/>
                </a:solidFill>
              </a:rPr>
              <a:t>3. Организация и проведение конкурсного движения для детей, родителей и педагогов на базе дошкольных образовательных учреждений города Набережные Челны Республики Татарстан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B98E31FA-E723-45A9-8487-45E4FCFE581E}"/>
              </a:ext>
            </a:extLst>
          </p:cNvPr>
          <p:cNvSpPr/>
          <p:nvPr/>
        </p:nvSpPr>
        <p:spPr>
          <a:xfrm>
            <a:off x="4420037" y="4048540"/>
            <a:ext cx="4535120" cy="14589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>
                <a:solidFill>
                  <a:srgbClr val="002060"/>
                </a:solidFill>
              </a:rPr>
              <a:t>3.1 Организация и проведение конкурсов по изобретательству и робототехническому творчеству для детей от 5 до 6 лет на базе дошкольных образовательных учреждений города Набережные Челны Республики Татарстан;</a:t>
            </a:r>
          </a:p>
          <a:p>
            <a:r>
              <a:rPr lang="ru-RU" sz="900" dirty="0">
                <a:solidFill>
                  <a:srgbClr val="002060"/>
                </a:solidFill>
              </a:rPr>
              <a:t>3.2 Организация и проведение конкурсов по проектной деятельности среди родителей воспитанников дошкольных образовательных учреждений города Набережные Челны Республики Татарстан;</a:t>
            </a:r>
          </a:p>
          <a:p>
            <a:r>
              <a:rPr lang="ru-RU" sz="900" dirty="0">
                <a:solidFill>
                  <a:srgbClr val="002060"/>
                </a:solidFill>
              </a:rPr>
              <a:t>3.3 Организация и проведение конкурса для педагогов дошкольных образовательных учреждений на лучшую методическую разработку, направленную на приобщение дошкольников к инженерно-техническим профессиям, через изобретательство и робототехническое творчество.</a:t>
            </a:r>
          </a:p>
        </p:txBody>
      </p:sp>
      <p:sp>
        <p:nvSpPr>
          <p:cNvPr id="26" name="Стрелка: пятиугольник 25">
            <a:extLst>
              <a:ext uri="{FF2B5EF4-FFF2-40B4-BE49-F238E27FC236}">
                <a16:creationId xmlns="" xmlns:a16="http://schemas.microsoft.com/office/drawing/2014/main" id="{E2AE5AF0-B28A-40D9-89A3-24D5B3653DD1}"/>
              </a:ext>
            </a:extLst>
          </p:cNvPr>
          <p:cNvSpPr/>
          <p:nvPr/>
        </p:nvSpPr>
        <p:spPr>
          <a:xfrm>
            <a:off x="188843" y="5727619"/>
            <a:ext cx="4094920" cy="736706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rgbClr val="C00000"/>
                </a:solidFill>
              </a:rPr>
              <a:t>4. Организация и проведение фестиваля технического творчества «СКИРТ»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469C5333-9050-4503-95B0-AD0D4037BB2C}"/>
              </a:ext>
            </a:extLst>
          </p:cNvPr>
          <p:cNvSpPr/>
          <p:nvPr/>
        </p:nvSpPr>
        <p:spPr>
          <a:xfrm>
            <a:off x="4420037" y="5661358"/>
            <a:ext cx="4535120" cy="8692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>
                <a:solidFill>
                  <a:srgbClr val="002060"/>
                </a:solidFill>
              </a:rPr>
              <a:t>4.1 Разработка плана проведения мероприятия, назначение ответственных за проведение</a:t>
            </a:r>
          </a:p>
          <a:p>
            <a:r>
              <a:rPr lang="ru-RU" sz="900">
                <a:solidFill>
                  <a:srgbClr val="002060"/>
                </a:solidFill>
              </a:rPr>
              <a:t>4.2 Подготовка материалов по работе СКИРТ к стендовой выставке</a:t>
            </a:r>
          </a:p>
          <a:p>
            <a:r>
              <a:rPr lang="ru-RU" sz="900">
                <a:solidFill>
                  <a:srgbClr val="002060"/>
                </a:solidFill>
              </a:rPr>
              <a:t>4.3 Подготовка и проведение мастер-классов для педагогов, родителей</a:t>
            </a:r>
          </a:p>
          <a:p>
            <a:r>
              <a:rPr lang="ru-RU" sz="900">
                <a:solidFill>
                  <a:srgbClr val="002060"/>
                </a:solidFill>
              </a:rPr>
              <a:t>4.4 Подготовка и проведение творческих мастерских для детей от 5 до 6 лет.</a:t>
            </a:r>
            <a:endParaRPr lang="ru-RU" sz="9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4440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CA73CA27-2119-49A3-874C-61724EC0A75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32698A1D-2A7E-47C0-9FD3-6DB105E30F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408"/>
          <a:stretch/>
        </p:blipFill>
        <p:spPr>
          <a:xfrm>
            <a:off x="2926291" y="231974"/>
            <a:ext cx="2987492" cy="1400354"/>
          </a:xfrm>
          <a:prstGeom prst="rect">
            <a:avLst/>
          </a:prstGeom>
        </p:spPr>
      </p:pic>
      <p:sp>
        <p:nvSpPr>
          <p:cNvPr id="14" name="Стрелка: пятиугольник 13">
            <a:extLst>
              <a:ext uri="{FF2B5EF4-FFF2-40B4-BE49-F238E27FC236}">
                <a16:creationId xmlns="" xmlns:a16="http://schemas.microsoft.com/office/drawing/2014/main" id="{75AD3376-F022-49DF-A0C1-4263466ADFAA}"/>
              </a:ext>
            </a:extLst>
          </p:cNvPr>
          <p:cNvSpPr/>
          <p:nvPr/>
        </p:nvSpPr>
        <p:spPr>
          <a:xfrm>
            <a:off x="229257" y="1563708"/>
            <a:ext cx="4094920" cy="598768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rgbClr val="C00000"/>
                </a:solidFill>
              </a:rPr>
              <a:t>5. Организация информационного сопровождения деятельности СКИРТ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2E4FEFDC-D47E-4266-98B0-3C1E133527D8}"/>
              </a:ext>
            </a:extLst>
          </p:cNvPr>
          <p:cNvSpPr/>
          <p:nvPr/>
        </p:nvSpPr>
        <p:spPr>
          <a:xfrm>
            <a:off x="1415543" y="808124"/>
            <a:ext cx="15107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ЗАДАЧА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6D1D035C-F53C-4C2B-94D6-A7ADEA3E9797}"/>
              </a:ext>
            </a:extLst>
          </p:cNvPr>
          <p:cNvSpPr/>
          <p:nvPr/>
        </p:nvSpPr>
        <p:spPr>
          <a:xfrm>
            <a:off x="6528786" y="801239"/>
            <a:ext cx="15107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РЕШЕНИЯ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07476BA1-6067-41AD-B119-6861724F99AC}"/>
              </a:ext>
            </a:extLst>
          </p:cNvPr>
          <p:cNvSpPr/>
          <p:nvPr/>
        </p:nvSpPr>
        <p:spPr>
          <a:xfrm>
            <a:off x="4420037" y="1549294"/>
            <a:ext cx="4535120" cy="17491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>
                <a:solidFill>
                  <a:srgbClr val="002060"/>
                </a:solidFill>
              </a:rPr>
              <a:t>Созданы разделы «Социальные проекты и гранты» на сайтах: ДОУ №4: https://edu.tatar.ru/n_chelny/page92691.htm</a:t>
            </a:r>
          </a:p>
          <a:p>
            <a:r>
              <a:rPr lang="ru-RU" sz="900" dirty="0">
                <a:solidFill>
                  <a:srgbClr val="002060"/>
                </a:solidFill>
              </a:rPr>
              <a:t>ДОУ №17: https://edu.tatar.ru/n_chelny/page92670.htm</a:t>
            </a:r>
          </a:p>
          <a:p>
            <a:r>
              <a:rPr lang="ru-RU" sz="900" dirty="0">
                <a:solidFill>
                  <a:srgbClr val="002060"/>
                </a:solidFill>
              </a:rPr>
              <a:t>ДОУ №66: https://edu.tatar.ru/n_chelny/page92713.htm</a:t>
            </a:r>
          </a:p>
          <a:p>
            <a:r>
              <a:rPr lang="ru-RU" sz="900" dirty="0">
                <a:solidFill>
                  <a:srgbClr val="002060"/>
                </a:solidFill>
              </a:rPr>
              <a:t>ДОУ №82: https://edu.tatar.ru/n_chelny/page92727.htm</a:t>
            </a:r>
          </a:p>
          <a:p>
            <a:r>
              <a:rPr lang="ru-RU" sz="900" dirty="0">
                <a:solidFill>
                  <a:srgbClr val="002060"/>
                </a:solidFill>
              </a:rPr>
              <a:t>ДОУ №83: https://edu.tatar.ru/n_chelny/page92655.htm </a:t>
            </a:r>
          </a:p>
          <a:p>
            <a:r>
              <a:rPr lang="ru-RU" sz="900" dirty="0">
                <a:solidFill>
                  <a:srgbClr val="002060"/>
                </a:solidFill>
              </a:rPr>
              <a:t>ДОУ №94: https://edu.tatar.ru/n_chelny/page92658.htm</a:t>
            </a:r>
          </a:p>
          <a:p>
            <a:r>
              <a:rPr lang="ru-RU" sz="900" dirty="0">
                <a:solidFill>
                  <a:srgbClr val="002060"/>
                </a:solidFill>
              </a:rPr>
              <a:t>ДОУ №128: https://edu.tatar.ru/n_chelny/org6862</a:t>
            </a:r>
          </a:p>
          <a:p>
            <a:r>
              <a:rPr lang="ru-RU" sz="900" dirty="0">
                <a:solidFill>
                  <a:srgbClr val="002060"/>
                </a:solidFill>
              </a:rPr>
              <a:t>ДОУ №123: </a:t>
            </a:r>
            <a:r>
              <a:rPr lang="ru-RU" sz="900" dirty="0">
                <a:solidFill>
                  <a:srgbClr val="002060"/>
                </a:solidFill>
                <a:hlinkClick r:id="rId4"/>
              </a:rPr>
              <a:t>https://edu.tatar.ru/n_chelny/page3943680.htm</a:t>
            </a:r>
            <a:endParaRPr lang="ru-RU" sz="900" dirty="0">
              <a:solidFill>
                <a:srgbClr val="002060"/>
              </a:solidFill>
            </a:endParaRPr>
          </a:p>
          <a:p>
            <a:r>
              <a:rPr lang="ru-RU" sz="900" dirty="0">
                <a:solidFill>
                  <a:srgbClr val="C00000"/>
                </a:solidFill>
              </a:rPr>
              <a:t>Информация о деятельности СКИРТ на сайтах восьми дошкольных образовательных учреждений города Набережные Челны обновляется с периодичностью 2-3 раза в месяц.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1A41109F-9054-4548-A5AF-DB0414D12ED6}"/>
              </a:ext>
            </a:extLst>
          </p:cNvPr>
          <p:cNvSpPr/>
          <p:nvPr/>
        </p:nvSpPr>
        <p:spPr>
          <a:xfrm>
            <a:off x="4420037" y="3428999"/>
            <a:ext cx="4535120" cy="6659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>
                <a:solidFill>
                  <a:srgbClr val="002060"/>
                </a:solidFill>
              </a:rPr>
              <a:t>На страницах в </a:t>
            </a:r>
            <a:r>
              <a:rPr lang="ru-RU" sz="900" dirty="0" err="1">
                <a:solidFill>
                  <a:srgbClr val="002060"/>
                </a:solidFill>
              </a:rPr>
              <a:t>Instagram</a:t>
            </a:r>
            <a:r>
              <a:rPr lang="ru-RU" sz="900" dirty="0">
                <a:solidFill>
                  <a:srgbClr val="002060"/>
                </a:solidFill>
              </a:rPr>
              <a:t>, vk.com размещаются новостные блоки, фотоотчеты по деятельности СКИРТ с периодичностью 3-5 раз в месяц</a:t>
            </a:r>
          </a:p>
          <a:p>
            <a:r>
              <a:rPr lang="ru-RU" sz="900" dirty="0">
                <a:solidFill>
                  <a:srgbClr val="002060"/>
                </a:solidFill>
              </a:rPr>
              <a:t>Обмен данными осуществляется через группу в </a:t>
            </a:r>
            <a:r>
              <a:rPr lang="ru-RU" sz="900" dirty="0" err="1">
                <a:solidFill>
                  <a:srgbClr val="002060"/>
                </a:solidFill>
              </a:rPr>
              <a:t>WhatsApp</a:t>
            </a:r>
            <a:endParaRPr lang="ru-RU" sz="900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FADA47AA-D2DE-40F5-B977-B9A4DAA2A9EB}"/>
              </a:ext>
            </a:extLst>
          </p:cNvPr>
          <p:cNvSpPr/>
          <p:nvPr/>
        </p:nvSpPr>
        <p:spPr>
          <a:xfrm>
            <a:off x="4420037" y="4326983"/>
            <a:ext cx="4535120" cy="6659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>
                <a:solidFill>
                  <a:srgbClr val="002060"/>
                </a:solidFill>
              </a:rPr>
              <a:t>Размещена информация о деятельности СКИРТ на новостном канале, на официальном сайте в сети интернет http://efir24.tv/chelny/, в социальной сети http://vk.com/tnt_efir - не менее 2 видеосюжетов.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BEF8230F-1C6B-4639-B9ED-B19AD6A93DB4}"/>
              </a:ext>
            </a:extLst>
          </p:cNvPr>
          <p:cNvSpPr/>
          <p:nvPr/>
        </p:nvSpPr>
        <p:spPr>
          <a:xfrm>
            <a:off x="4420037" y="5224967"/>
            <a:ext cx="4535120" cy="6659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>
                <a:solidFill>
                  <a:srgbClr val="002060"/>
                </a:solidFill>
              </a:rPr>
              <a:t>Напечатано не менее 2 статей о деятельности СКИРТ в газете «ШАХРИ ЧАЛЛЫ» и на официальном сайте в сети интернет: http://shahrichalli.ru/.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F4BD64-DEEC-46B8-BD1E-CCC130A4C15E}"/>
              </a:ext>
            </a:extLst>
          </p:cNvPr>
          <p:cNvSpPr/>
          <p:nvPr/>
        </p:nvSpPr>
        <p:spPr>
          <a:xfrm>
            <a:off x="322240" y="4631635"/>
            <a:ext cx="3908954" cy="12726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>
                <a:solidFill>
                  <a:srgbClr val="002060"/>
                </a:solidFill>
              </a:rPr>
              <a:t>Сформировали 1 электронный сборник по готовой модели СКИРТ, в который вошли программы, конспекты для занятий, календарный план работы по реализации проекта, фотоматериалы; памятки, буклеты по работе СКИРТ.</a:t>
            </a:r>
          </a:p>
          <a:p>
            <a:r>
              <a:rPr lang="ru-RU" sz="900" dirty="0">
                <a:solidFill>
                  <a:srgbClr val="002060"/>
                </a:solidFill>
              </a:rPr>
              <a:t>Распространили электронный сборник среди 250 дошкольных образовательных учреждений города Набережные Челны, Республики Татарстан, Российской Федерации.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84E382E2-757D-473F-8F3D-27EECB857BED}"/>
              </a:ext>
            </a:extLst>
          </p:cNvPr>
          <p:cNvSpPr/>
          <p:nvPr/>
        </p:nvSpPr>
        <p:spPr>
          <a:xfrm>
            <a:off x="322240" y="3677926"/>
            <a:ext cx="3908954" cy="8251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>
                <a:solidFill>
                  <a:srgbClr val="002060"/>
                </a:solidFill>
              </a:rPr>
              <a:t>Информационное сопровождение проекта через организацию и проведение конкурсного движения среди детей, родителей и педагогов в дошкольных образовательных учреждениях, что позволит распространить опыт работы на большую аудиторию.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93D42BCE-E843-460C-9EE6-03A59D59A45F}"/>
              </a:ext>
            </a:extLst>
          </p:cNvPr>
          <p:cNvCxnSpPr>
            <a:cxnSpLocks/>
          </p:cNvCxnSpPr>
          <p:nvPr/>
        </p:nvCxnSpPr>
        <p:spPr>
          <a:xfrm>
            <a:off x="6528786" y="3298433"/>
            <a:ext cx="0" cy="1305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3D5B481D-E914-4C8D-80CC-EF9A84B6277F}"/>
              </a:ext>
            </a:extLst>
          </p:cNvPr>
          <p:cNvCxnSpPr/>
          <p:nvPr/>
        </p:nvCxnSpPr>
        <p:spPr>
          <a:xfrm>
            <a:off x="6528786" y="4090478"/>
            <a:ext cx="0" cy="2365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4C3387C2-C0A8-4016-854C-AA8528879098}"/>
              </a:ext>
            </a:extLst>
          </p:cNvPr>
          <p:cNvCxnSpPr/>
          <p:nvPr/>
        </p:nvCxnSpPr>
        <p:spPr>
          <a:xfrm>
            <a:off x="6528786" y="4992906"/>
            <a:ext cx="0" cy="2320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2A27E170-5D28-4F6D-B681-DC19E5609253}"/>
              </a:ext>
            </a:extLst>
          </p:cNvPr>
          <p:cNvCxnSpPr>
            <a:stCxn id="19" idx="1"/>
          </p:cNvCxnSpPr>
          <p:nvPr/>
        </p:nvCxnSpPr>
        <p:spPr>
          <a:xfrm flipH="1" flipV="1">
            <a:off x="4231194" y="5557928"/>
            <a:ext cx="18884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="" xmlns:a16="http://schemas.microsoft.com/office/drawing/2014/main" id="{9C22DC83-DFB7-4112-A47B-37EF13A6788E}"/>
              </a:ext>
            </a:extLst>
          </p:cNvPr>
          <p:cNvCxnSpPr>
            <a:stCxn id="25" idx="0"/>
            <a:endCxn id="29" idx="2"/>
          </p:cNvCxnSpPr>
          <p:nvPr/>
        </p:nvCxnSpPr>
        <p:spPr>
          <a:xfrm flipV="1">
            <a:off x="2276717" y="4503030"/>
            <a:ext cx="0" cy="1286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="" xmlns:a16="http://schemas.microsoft.com/office/drawing/2014/main" id="{B6AAB228-7E5F-4A16-B66C-1526EB4231FD}"/>
              </a:ext>
            </a:extLst>
          </p:cNvPr>
          <p:cNvCxnSpPr/>
          <p:nvPr/>
        </p:nvCxnSpPr>
        <p:spPr>
          <a:xfrm flipV="1">
            <a:off x="2276717" y="2162476"/>
            <a:ext cx="0" cy="1515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2132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F1B52180-9A41-4BDA-8CEC-24D4FB631A9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Выноска: стрелка вниз 3">
            <a:extLst>
              <a:ext uri="{FF2B5EF4-FFF2-40B4-BE49-F238E27FC236}">
                <a16:creationId xmlns="" xmlns:a16="http://schemas.microsoft.com/office/drawing/2014/main" id="{C1F137BC-6F2D-4556-90DA-21815FDEA62E}"/>
              </a:ext>
            </a:extLst>
          </p:cNvPr>
          <p:cNvSpPr/>
          <p:nvPr/>
        </p:nvSpPr>
        <p:spPr>
          <a:xfrm>
            <a:off x="367748" y="248478"/>
            <a:ext cx="8378687" cy="725557"/>
          </a:xfrm>
          <a:prstGeom prst="down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rgbClr val="C00000"/>
                </a:solidFill>
              </a:rPr>
              <a:t>КОЛИЧЕСТВЕННЫЕ РЕЗУЛЬТАТЫ</a:t>
            </a:r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="" xmlns:a16="http://schemas.microsoft.com/office/drawing/2014/main" id="{C6C70ADF-EEB9-4D7D-85D5-B2C91A6CE25E}"/>
              </a:ext>
            </a:extLst>
          </p:cNvPr>
          <p:cNvSpPr/>
          <p:nvPr/>
        </p:nvSpPr>
        <p:spPr>
          <a:xfrm>
            <a:off x="367748" y="1043609"/>
            <a:ext cx="7007087" cy="437322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</a:rPr>
              <a:t>Охват детей от 1,5 до 7 лет занятиями по изобретательству и робототехническому творчеству в СКИРТ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9E0DEC21-FC52-4AE3-B493-25312FDA2F37}"/>
              </a:ext>
            </a:extLst>
          </p:cNvPr>
          <p:cNvSpPr/>
          <p:nvPr/>
        </p:nvSpPr>
        <p:spPr>
          <a:xfrm>
            <a:off x="7543800" y="1043609"/>
            <a:ext cx="1202635" cy="44726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2110</a:t>
            </a:r>
          </a:p>
        </p:txBody>
      </p:sp>
      <p:sp>
        <p:nvSpPr>
          <p:cNvPr id="7" name="Стрелка: пятиугольник 6">
            <a:extLst>
              <a:ext uri="{FF2B5EF4-FFF2-40B4-BE49-F238E27FC236}">
                <a16:creationId xmlns="" xmlns:a16="http://schemas.microsoft.com/office/drawing/2014/main" id="{C649B8DB-5CC6-4031-B1B4-B02CFC3EDED6}"/>
              </a:ext>
            </a:extLst>
          </p:cNvPr>
          <p:cNvSpPr/>
          <p:nvPr/>
        </p:nvSpPr>
        <p:spPr>
          <a:xfrm>
            <a:off x="367748" y="1672228"/>
            <a:ext cx="7007087" cy="437322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</a:rPr>
              <a:t>Участие детей от 5 до 7 лет в конкурсном движении по изобретательству и робототехническому творчеству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2038004C-748C-42D4-8FC2-33D1D273B381}"/>
              </a:ext>
            </a:extLst>
          </p:cNvPr>
          <p:cNvSpPr/>
          <p:nvPr/>
        </p:nvSpPr>
        <p:spPr>
          <a:xfrm>
            <a:off x="7543800" y="1662289"/>
            <a:ext cx="1202635" cy="44726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400</a:t>
            </a:r>
          </a:p>
        </p:txBody>
      </p:sp>
      <p:sp>
        <p:nvSpPr>
          <p:cNvPr id="9" name="Стрелка: пятиугольник 8">
            <a:extLst>
              <a:ext uri="{FF2B5EF4-FFF2-40B4-BE49-F238E27FC236}">
                <a16:creationId xmlns="" xmlns:a16="http://schemas.microsoft.com/office/drawing/2014/main" id="{5C2084B2-1024-4864-994A-3105C05B8FF8}"/>
              </a:ext>
            </a:extLst>
          </p:cNvPr>
          <p:cNvSpPr/>
          <p:nvPr/>
        </p:nvSpPr>
        <p:spPr>
          <a:xfrm>
            <a:off x="367748" y="2302075"/>
            <a:ext cx="7007087" cy="437322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</a:rPr>
              <a:t>Участие детей от 5 до 7 лет в творческих мастерских в рамках фестиваля технического творчества СКИРТ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82B872FC-A074-47E7-9DAA-756DB821D470}"/>
              </a:ext>
            </a:extLst>
          </p:cNvPr>
          <p:cNvSpPr/>
          <p:nvPr/>
        </p:nvSpPr>
        <p:spPr>
          <a:xfrm>
            <a:off x="7543800" y="2280969"/>
            <a:ext cx="1202635" cy="44726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80</a:t>
            </a:r>
          </a:p>
        </p:txBody>
      </p:sp>
      <p:sp>
        <p:nvSpPr>
          <p:cNvPr id="11" name="Стрелка: пятиугольник 10">
            <a:extLst>
              <a:ext uri="{FF2B5EF4-FFF2-40B4-BE49-F238E27FC236}">
                <a16:creationId xmlns="" xmlns:a16="http://schemas.microsoft.com/office/drawing/2014/main" id="{E7638DE2-291A-45F7-9242-DFC190FFD2B1}"/>
              </a:ext>
            </a:extLst>
          </p:cNvPr>
          <p:cNvSpPr/>
          <p:nvPr/>
        </p:nvSpPr>
        <p:spPr>
          <a:xfrm>
            <a:off x="367748" y="2960634"/>
            <a:ext cx="7007087" cy="437322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</a:rPr>
              <a:t>Участие педагогов в фестивале технического творчества СКИРТ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366692B3-1BD6-49CA-8AA7-D7F0A8ACD5F7}"/>
              </a:ext>
            </a:extLst>
          </p:cNvPr>
          <p:cNvSpPr/>
          <p:nvPr/>
        </p:nvSpPr>
        <p:spPr>
          <a:xfrm>
            <a:off x="7543800" y="2950695"/>
            <a:ext cx="1202635" cy="44726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250</a:t>
            </a:r>
          </a:p>
        </p:txBody>
      </p:sp>
      <p:sp>
        <p:nvSpPr>
          <p:cNvPr id="13" name="Стрелка: пятиугольник 12">
            <a:extLst>
              <a:ext uri="{FF2B5EF4-FFF2-40B4-BE49-F238E27FC236}">
                <a16:creationId xmlns="" xmlns:a16="http://schemas.microsoft.com/office/drawing/2014/main" id="{247CACE7-1A0C-413A-BF42-BA7151DC1376}"/>
              </a:ext>
            </a:extLst>
          </p:cNvPr>
          <p:cNvSpPr/>
          <p:nvPr/>
        </p:nvSpPr>
        <p:spPr>
          <a:xfrm>
            <a:off x="367748" y="3571769"/>
            <a:ext cx="7007087" cy="437322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</a:rPr>
              <a:t>Количество педагогов, участвующих в стендовых выставках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68DE2495-7C8A-4994-A0E7-239C06308A3C}"/>
              </a:ext>
            </a:extLst>
          </p:cNvPr>
          <p:cNvSpPr/>
          <p:nvPr/>
        </p:nvSpPr>
        <p:spPr>
          <a:xfrm>
            <a:off x="7543800" y="3571769"/>
            <a:ext cx="1202635" cy="44726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15" name="Стрелка: пятиугольник 14">
            <a:extLst>
              <a:ext uri="{FF2B5EF4-FFF2-40B4-BE49-F238E27FC236}">
                <a16:creationId xmlns="" xmlns:a16="http://schemas.microsoft.com/office/drawing/2014/main" id="{196DD1CC-4C92-486E-A21C-8BC081BC8F74}"/>
              </a:ext>
            </a:extLst>
          </p:cNvPr>
          <p:cNvSpPr/>
          <p:nvPr/>
        </p:nvSpPr>
        <p:spPr>
          <a:xfrm>
            <a:off x="367747" y="4118604"/>
            <a:ext cx="7007087" cy="437322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</a:rPr>
              <a:t>Количество родителей, педагогов, принявших участие в мастер-классах, творческих лабораториях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25B10BB5-FDD2-4BC9-9346-262CFDB85ED5}"/>
              </a:ext>
            </a:extLst>
          </p:cNvPr>
          <p:cNvSpPr/>
          <p:nvPr/>
        </p:nvSpPr>
        <p:spPr>
          <a:xfrm>
            <a:off x="7543799" y="4129771"/>
            <a:ext cx="1202635" cy="44726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480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DE8C0FE7-2F8F-4489-BE98-13F12ACEC082}"/>
              </a:ext>
            </a:extLst>
          </p:cNvPr>
          <p:cNvSpPr/>
          <p:nvPr/>
        </p:nvSpPr>
        <p:spPr>
          <a:xfrm>
            <a:off x="7543799" y="4748450"/>
            <a:ext cx="1202635" cy="44726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720</a:t>
            </a:r>
          </a:p>
        </p:txBody>
      </p:sp>
      <p:sp>
        <p:nvSpPr>
          <p:cNvPr id="18" name="Стрелка: пятиугольник 17">
            <a:extLst>
              <a:ext uri="{FF2B5EF4-FFF2-40B4-BE49-F238E27FC236}">
                <a16:creationId xmlns="" xmlns:a16="http://schemas.microsoft.com/office/drawing/2014/main" id="{84FB76C7-011C-442D-917D-3095727E02D8}"/>
              </a:ext>
            </a:extLst>
          </p:cNvPr>
          <p:cNvSpPr/>
          <p:nvPr/>
        </p:nvSpPr>
        <p:spPr>
          <a:xfrm>
            <a:off x="367747" y="4748450"/>
            <a:ext cx="7007087" cy="437322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</a:rPr>
              <a:t>Количество родителей, педагогов, принявшие участие в конкурсах и совместных детско-родительских проектах </a:t>
            </a:r>
          </a:p>
        </p:txBody>
      </p:sp>
      <p:sp>
        <p:nvSpPr>
          <p:cNvPr id="19" name="Стрелка: пятиугольник 18">
            <a:extLst>
              <a:ext uri="{FF2B5EF4-FFF2-40B4-BE49-F238E27FC236}">
                <a16:creationId xmlns="" xmlns:a16="http://schemas.microsoft.com/office/drawing/2014/main" id="{D1D7580E-08C2-4778-8F18-244904BE179C}"/>
              </a:ext>
            </a:extLst>
          </p:cNvPr>
          <p:cNvSpPr/>
          <p:nvPr/>
        </p:nvSpPr>
        <p:spPr>
          <a:xfrm>
            <a:off x="367747" y="5371741"/>
            <a:ext cx="7007087" cy="343259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</a:rPr>
              <a:t>Количество неорганизованных детей, посещающих клубы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25D003BC-DC8D-4314-B8F5-F24983998A34}"/>
              </a:ext>
            </a:extLst>
          </p:cNvPr>
          <p:cNvSpPr/>
          <p:nvPr/>
        </p:nvSpPr>
        <p:spPr>
          <a:xfrm>
            <a:off x="7543799" y="5367129"/>
            <a:ext cx="1202635" cy="34325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160</a:t>
            </a:r>
          </a:p>
        </p:txBody>
      </p:sp>
      <p:sp>
        <p:nvSpPr>
          <p:cNvPr id="21" name="Стрелка: пятиугольник 20">
            <a:extLst>
              <a:ext uri="{FF2B5EF4-FFF2-40B4-BE49-F238E27FC236}">
                <a16:creationId xmlns="" xmlns:a16="http://schemas.microsoft.com/office/drawing/2014/main" id="{26A8D401-2A33-49F4-8B1B-8EE49496A256}"/>
              </a:ext>
            </a:extLst>
          </p:cNvPr>
          <p:cNvSpPr/>
          <p:nvPr/>
        </p:nvSpPr>
        <p:spPr>
          <a:xfrm>
            <a:off x="367747" y="5849219"/>
            <a:ext cx="7007087" cy="437322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</a:rPr>
              <a:t>Количество педагогов дошкольных образовательных учреждений, получивших электронный сборник с материалами из опыта работы СКИРТ 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35B1B3E2-F732-44B1-835C-EA0B5C7DF6D7}"/>
              </a:ext>
            </a:extLst>
          </p:cNvPr>
          <p:cNvSpPr/>
          <p:nvPr/>
        </p:nvSpPr>
        <p:spPr>
          <a:xfrm>
            <a:off x="7543798" y="5839280"/>
            <a:ext cx="1202635" cy="44726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250</a:t>
            </a:r>
          </a:p>
        </p:txBody>
      </p:sp>
      <p:sp>
        <p:nvSpPr>
          <p:cNvPr id="23" name="Стрелка: пятиугольник 22">
            <a:extLst>
              <a:ext uri="{FF2B5EF4-FFF2-40B4-BE49-F238E27FC236}">
                <a16:creationId xmlns="" xmlns:a16="http://schemas.microsoft.com/office/drawing/2014/main" id="{54EC67AB-B1C2-432C-8D2B-45CF989A6A42}"/>
              </a:ext>
            </a:extLst>
          </p:cNvPr>
          <p:cNvSpPr/>
          <p:nvPr/>
        </p:nvSpPr>
        <p:spPr>
          <a:xfrm>
            <a:off x="367747" y="6413483"/>
            <a:ext cx="7007087" cy="343259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</a:rPr>
              <a:t>Количество педагогов, принявших участие в проекте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D96AD25-DC8A-4C20-98EB-E598E3F05B36}"/>
              </a:ext>
            </a:extLst>
          </p:cNvPr>
          <p:cNvSpPr/>
          <p:nvPr/>
        </p:nvSpPr>
        <p:spPr>
          <a:xfrm>
            <a:off x="7543797" y="6397282"/>
            <a:ext cx="1202635" cy="34325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160</a:t>
            </a:r>
          </a:p>
        </p:txBody>
      </p:sp>
    </p:spTree>
    <p:extLst>
      <p:ext uri="{BB962C8B-B14F-4D97-AF65-F5344CB8AC3E}">
        <p14:creationId xmlns="" xmlns:p14="http://schemas.microsoft.com/office/powerpoint/2010/main" val="3311652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Рисунок 50">
            <a:extLst>
              <a:ext uri="{FF2B5EF4-FFF2-40B4-BE49-F238E27FC236}">
                <a16:creationId xmlns="" xmlns:a16="http://schemas.microsoft.com/office/drawing/2014/main" id="{E8E2ADE1-3EE9-49EB-8897-387F6A082F7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cxnSp>
        <p:nvCxnSpPr>
          <p:cNvPr id="50" name="Прямая соединительная линия 49">
            <a:extLst>
              <a:ext uri="{FF2B5EF4-FFF2-40B4-BE49-F238E27FC236}">
                <a16:creationId xmlns="" xmlns:a16="http://schemas.microsoft.com/office/drawing/2014/main" id="{A42E1AB5-8E64-4CF2-95A5-79AF15800B6E}"/>
              </a:ext>
            </a:extLst>
          </p:cNvPr>
          <p:cNvCxnSpPr/>
          <p:nvPr/>
        </p:nvCxnSpPr>
        <p:spPr>
          <a:xfrm>
            <a:off x="6579704" y="710024"/>
            <a:ext cx="0" cy="390504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="" xmlns:a16="http://schemas.microsoft.com/office/drawing/2014/main" id="{84410A22-EAF1-40BA-8130-0D7D103FC491}"/>
              </a:ext>
            </a:extLst>
          </p:cNvPr>
          <p:cNvCxnSpPr/>
          <p:nvPr/>
        </p:nvCxnSpPr>
        <p:spPr>
          <a:xfrm>
            <a:off x="5316550" y="710024"/>
            <a:ext cx="0" cy="390504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="" xmlns:a16="http://schemas.microsoft.com/office/drawing/2014/main" id="{F5480CFA-88A3-46B2-AAEE-764FCEA67EF5}"/>
              </a:ext>
            </a:extLst>
          </p:cNvPr>
          <p:cNvCxnSpPr/>
          <p:nvPr/>
        </p:nvCxnSpPr>
        <p:spPr>
          <a:xfrm flipH="1">
            <a:off x="3872946" y="710024"/>
            <a:ext cx="13253" cy="390504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="" xmlns:a16="http://schemas.microsoft.com/office/drawing/2014/main" id="{D5BBEC3A-FD26-4901-A992-CC00D619A405}"/>
              </a:ext>
            </a:extLst>
          </p:cNvPr>
          <p:cNvCxnSpPr/>
          <p:nvPr/>
        </p:nvCxnSpPr>
        <p:spPr>
          <a:xfrm>
            <a:off x="2673626" y="710024"/>
            <a:ext cx="0" cy="390504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2507177" y="255498"/>
            <a:ext cx="4239725" cy="45452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ПАРТНЕРЫ ПРОЕКТА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8CF2160F-3784-4ACE-8D0C-8E97750174BD}"/>
              </a:ext>
            </a:extLst>
          </p:cNvPr>
          <p:cNvSpPr/>
          <p:nvPr/>
        </p:nvSpPr>
        <p:spPr>
          <a:xfrm>
            <a:off x="1782416" y="1448425"/>
            <a:ext cx="1302027" cy="3876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ДОУ №4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="" xmlns:a16="http://schemas.microsoft.com/office/drawing/2014/main" id="{A81EB0BA-8742-4A38-9DAC-DC79FBC76F60}"/>
              </a:ext>
            </a:extLst>
          </p:cNvPr>
          <p:cNvSpPr/>
          <p:nvPr/>
        </p:nvSpPr>
        <p:spPr>
          <a:xfrm>
            <a:off x="1782417" y="974035"/>
            <a:ext cx="1302027" cy="3876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ДОУ №17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927F282D-DC3E-45C3-8BB2-B7049FB0C366}"/>
              </a:ext>
            </a:extLst>
          </p:cNvPr>
          <p:cNvSpPr/>
          <p:nvPr/>
        </p:nvSpPr>
        <p:spPr>
          <a:xfrm>
            <a:off x="3226904" y="974035"/>
            <a:ext cx="1302027" cy="3876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ДОУ №66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="" xmlns:a16="http://schemas.microsoft.com/office/drawing/2014/main" id="{5AA2C06D-0B40-4555-8C05-25248CF6A83F}"/>
              </a:ext>
            </a:extLst>
          </p:cNvPr>
          <p:cNvSpPr/>
          <p:nvPr/>
        </p:nvSpPr>
        <p:spPr>
          <a:xfrm>
            <a:off x="3221933" y="1448425"/>
            <a:ext cx="1302027" cy="3876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ДОУ №123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="" xmlns:a16="http://schemas.microsoft.com/office/drawing/2014/main" id="{C83F5ADD-AD0A-47A1-B895-B171F2F88D72}"/>
              </a:ext>
            </a:extLst>
          </p:cNvPr>
          <p:cNvSpPr/>
          <p:nvPr/>
        </p:nvSpPr>
        <p:spPr>
          <a:xfrm>
            <a:off x="4671391" y="1448425"/>
            <a:ext cx="1302027" cy="3876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ДОУ №128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="" xmlns:a16="http://schemas.microsoft.com/office/drawing/2014/main" id="{47092689-5D61-4D5F-A53F-5B564F80E07C}"/>
              </a:ext>
            </a:extLst>
          </p:cNvPr>
          <p:cNvSpPr/>
          <p:nvPr/>
        </p:nvSpPr>
        <p:spPr>
          <a:xfrm>
            <a:off x="6100971" y="1448425"/>
            <a:ext cx="1302027" cy="3876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ДОУ №94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764BF3D2-C1AC-4340-9702-04AA0A9D138E}"/>
              </a:ext>
            </a:extLst>
          </p:cNvPr>
          <p:cNvSpPr/>
          <p:nvPr/>
        </p:nvSpPr>
        <p:spPr>
          <a:xfrm>
            <a:off x="6095888" y="982318"/>
            <a:ext cx="1302027" cy="3876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ДОУ №83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="" xmlns:a16="http://schemas.microsoft.com/office/drawing/2014/main" id="{0387F42E-91FF-443C-9016-963A96DD493A}"/>
              </a:ext>
            </a:extLst>
          </p:cNvPr>
          <p:cNvSpPr/>
          <p:nvPr/>
        </p:nvSpPr>
        <p:spPr>
          <a:xfrm>
            <a:off x="4671391" y="982318"/>
            <a:ext cx="1302027" cy="3876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ДОУ №82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8ABCC42D-6535-490B-9A2A-F81F64E5FEBB}"/>
              </a:ext>
            </a:extLst>
          </p:cNvPr>
          <p:cNvSpPr/>
          <p:nvPr/>
        </p:nvSpPr>
        <p:spPr>
          <a:xfrm>
            <a:off x="208722" y="1977887"/>
            <a:ext cx="8656982" cy="1162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>
                <a:solidFill>
                  <a:srgbClr val="002060"/>
                </a:solidFill>
              </a:rPr>
              <a:t>Руководители детских садов окажут поддержку в организации клуба в своем учреждении. Предоставят помещения, оборудование и квалифицированных специалистов для проведения занятий по изобретательству и робототехническому творчеству. Станут партнерами в организации и качественном проведении мероприятий, запланированных в календарном плане в рамках реализации социального проекта СКИРТ.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="" xmlns:a16="http://schemas.microsoft.com/office/drawing/2014/main" id="{B0BE382F-5661-4020-9103-728E2FAC9CA2}"/>
              </a:ext>
            </a:extLst>
          </p:cNvPr>
          <p:cNvSpPr/>
          <p:nvPr/>
        </p:nvSpPr>
        <p:spPr>
          <a:xfrm>
            <a:off x="1782415" y="3369365"/>
            <a:ext cx="1302027" cy="3876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СОШ №4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="" xmlns:a16="http://schemas.microsoft.com/office/drawing/2014/main" id="{D17091A4-2166-4522-B1FC-7E29F714F431}"/>
              </a:ext>
            </a:extLst>
          </p:cNvPr>
          <p:cNvSpPr/>
          <p:nvPr/>
        </p:nvSpPr>
        <p:spPr>
          <a:xfrm>
            <a:off x="3221933" y="3362739"/>
            <a:ext cx="1302027" cy="3876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СОШ №5</a:t>
            </a: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="" xmlns:a16="http://schemas.microsoft.com/office/drawing/2014/main" id="{7B8806C3-1FDC-46D7-93A9-DDF4FFABABF6}"/>
              </a:ext>
            </a:extLst>
          </p:cNvPr>
          <p:cNvSpPr/>
          <p:nvPr/>
        </p:nvSpPr>
        <p:spPr>
          <a:xfrm>
            <a:off x="4671391" y="3369365"/>
            <a:ext cx="1302027" cy="3876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СОШ №36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="" xmlns:a16="http://schemas.microsoft.com/office/drawing/2014/main" id="{E6FE7A6E-5CD5-4DEB-8C62-D7A2B170BAE5}"/>
              </a:ext>
            </a:extLst>
          </p:cNvPr>
          <p:cNvSpPr/>
          <p:nvPr/>
        </p:nvSpPr>
        <p:spPr>
          <a:xfrm>
            <a:off x="1782415" y="3925127"/>
            <a:ext cx="1302027" cy="3876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СОШ №45</a:t>
            </a: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="" xmlns:a16="http://schemas.microsoft.com/office/drawing/2014/main" id="{A89710FD-238B-421F-98AC-609C9B6EB0EA}"/>
              </a:ext>
            </a:extLst>
          </p:cNvPr>
          <p:cNvSpPr/>
          <p:nvPr/>
        </p:nvSpPr>
        <p:spPr>
          <a:xfrm>
            <a:off x="3235186" y="3925127"/>
            <a:ext cx="1302027" cy="3876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СОШ №51</a:t>
            </a:r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="" xmlns:a16="http://schemas.microsoft.com/office/drawing/2014/main" id="{6BE61661-9116-406D-9187-574477E2DBCA}"/>
              </a:ext>
            </a:extLst>
          </p:cNvPr>
          <p:cNvSpPr/>
          <p:nvPr/>
        </p:nvSpPr>
        <p:spPr>
          <a:xfrm>
            <a:off x="6095888" y="3361082"/>
            <a:ext cx="1302027" cy="3876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СОШ №41</a:t>
            </a: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="" xmlns:a16="http://schemas.microsoft.com/office/drawing/2014/main" id="{1F7FFD64-1C00-4364-A302-50D8FC87DC9B}"/>
              </a:ext>
            </a:extLst>
          </p:cNvPr>
          <p:cNvSpPr/>
          <p:nvPr/>
        </p:nvSpPr>
        <p:spPr>
          <a:xfrm>
            <a:off x="4671391" y="3913531"/>
            <a:ext cx="1302027" cy="3876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СОШ №52</a:t>
            </a:r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="" xmlns:a16="http://schemas.microsoft.com/office/drawing/2014/main" id="{B2697F28-50BB-472F-99DD-3AA395AEBFCD}"/>
              </a:ext>
            </a:extLst>
          </p:cNvPr>
          <p:cNvSpPr/>
          <p:nvPr/>
        </p:nvSpPr>
        <p:spPr>
          <a:xfrm>
            <a:off x="6095887" y="3913531"/>
            <a:ext cx="1302027" cy="3876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СОШ №54</a:t>
            </a:r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="" xmlns:a16="http://schemas.microsoft.com/office/drawing/2014/main" id="{AC37E5E2-88B2-437A-AEB0-BA8F0C476884}"/>
              </a:ext>
            </a:extLst>
          </p:cNvPr>
          <p:cNvSpPr/>
          <p:nvPr/>
        </p:nvSpPr>
        <p:spPr>
          <a:xfrm>
            <a:off x="208722" y="4615070"/>
            <a:ext cx="8656982" cy="1162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</a:rPr>
              <a:t>Руководители обеспечат преемственность дошкольного и начального образования в области изобретательства, робототехнического творчества и ранней профориентации; окажут помощь в совместном проведении мероприятий с детьми, родителями (законными представителями) и педагогами (конкурсы, мастер-классы, викторины, информационные встречи)</a:t>
            </a:r>
          </a:p>
        </p:txBody>
      </p:sp>
    </p:spTree>
    <p:extLst>
      <p:ext uri="{BB962C8B-B14F-4D97-AF65-F5344CB8AC3E}">
        <p14:creationId xmlns="" xmlns:p14="http://schemas.microsoft.com/office/powerpoint/2010/main" val="182915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636DF212-2AC8-466B-8B81-486831A908B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Скругленный прямоугольник 16">
            <a:extLst>
              <a:ext uri="{FF2B5EF4-FFF2-40B4-BE49-F238E27FC236}">
                <a16:creationId xmlns="" xmlns:a16="http://schemas.microsoft.com/office/drawing/2014/main" id="{F59C2ECC-6668-4CAA-BFFA-982C7AF56FCC}"/>
              </a:ext>
            </a:extLst>
          </p:cNvPr>
          <p:cNvSpPr/>
          <p:nvPr/>
        </p:nvSpPr>
        <p:spPr>
          <a:xfrm>
            <a:off x="2507177" y="255498"/>
            <a:ext cx="4239725" cy="45452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ПАРТНЕРЫ ПРОЕКТА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B1E00DD6-A0A1-4FBB-9CEA-279D450E9E1B}"/>
              </a:ext>
            </a:extLst>
          </p:cNvPr>
          <p:cNvSpPr/>
          <p:nvPr/>
        </p:nvSpPr>
        <p:spPr>
          <a:xfrm>
            <a:off x="142460" y="894522"/>
            <a:ext cx="2720009" cy="163001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FF0000"/>
                </a:solidFill>
              </a:rPr>
              <a:t>Администрация Автозаводского, Центрального и Комсомольского районов Исполнительного комитета муниципального образования город Набережные Челны 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8FD20E2E-BE81-4BB8-83E9-74ED1707643D}"/>
              </a:ext>
            </a:extLst>
          </p:cNvPr>
          <p:cNvSpPr/>
          <p:nvPr/>
        </p:nvSpPr>
        <p:spPr>
          <a:xfrm>
            <a:off x="6099310" y="894522"/>
            <a:ext cx="2720009" cy="163001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FF0000"/>
                </a:solidFill>
              </a:rPr>
              <a:t>ВО «</a:t>
            </a:r>
            <a:r>
              <a:rPr lang="ru-RU" sz="1400" dirty="0" err="1">
                <a:solidFill>
                  <a:srgbClr val="FF0000"/>
                </a:solidFill>
              </a:rPr>
              <a:t>Набережночелнинский</a:t>
            </a:r>
            <a:r>
              <a:rPr lang="ru-RU" sz="1400" dirty="0">
                <a:solidFill>
                  <a:srgbClr val="FF0000"/>
                </a:solidFill>
              </a:rPr>
              <a:t> государственный педагогический университет», ГАПОУ «</a:t>
            </a:r>
            <a:r>
              <a:rPr lang="ru-RU" sz="1400" dirty="0" err="1">
                <a:solidFill>
                  <a:srgbClr val="FF0000"/>
                </a:solidFill>
              </a:rPr>
              <a:t>Набережночелнинский</a:t>
            </a:r>
            <a:r>
              <a:rPr lang="ru-RU" sz="1400" dirty="0">
                <a:solidFill>
                  <a:srgbClr val="FF0000"/>
                </a:solidFill>
              </a:rPr>
              <a:t> педагогический колледж», КНИТУ-КАИ 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5F1F5D80-CDDF-41B4-B442-859CE6345BC8}"/>
              </a:ext>
            </a:extLst>
          </p:cNvPr>
          <p:cNvSpPr/>
          <p:nvPr/>
        </p:nvSpPr>
        <p:spPr>
          <a:xfrm>
            <a:off x="3120885" y="894522"/>
            <a:ext cx="2720009" cy="163001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FF0000"/>
                </a:solidFill>
              </a:rPr>
              <a:t>Телекомпания «ЭФИР» г. Набережные Челны, газета «ШАХРИ ЧАЛЛЫ»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07745FB1-2A22-465C-AB88-711CB335AA55}"/>
              </a:ext>
            </a:extLst>
          </p:cNvPr>
          <p:cNvSpPr/>
          <p:nvPr/>
        </p:nvSpPr>
        <p:spPr>
          <a:xfrm>
            <a:off x="142459" y="2604052"/>
            <a:ext cx="2720009" cy="17294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помощь в создании условий для доступа к информации и содействие развитию информационной инфраструктуры в целях поддержки социального проекта, обмену справочной, статистической и аналитической информацией, внедрению информационных технологий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EF0BB018-619B-4C92-958A-A09CC063B753}"/>
              </a:ext>
            </a:extLst>
          </p:cNvPr>
          <p:cNvSpPr/>
          <p:nvPr/>
        </p:nvSpPr>
        <p:spPr>
          <a:xfrm>
            <a:off x="3120884" y="2604052"/>
            <a:ext cx="2720009" cy="17294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будут осуществлять онлайн-трансляции и освещение событий, связанных с деятельностью СКИРТ в СМИ и в сети Интернет на новостном канале, на официальных сайтах в сети интернет http://efir24.tv/chelny/, http://shahrichalli.ru/, в социальной сети http://vk.com/tnt_efir.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D79FEFF7-B40C-40E7-B736-93AFA12E2AA0}"/>
              </a:ext>
            </a:extLst>
          </p:cNvPr>
          <p:cNvSpPr/>
          <p:nvPr/>
        </p:nvSpPr>
        <p:spPr>
          <a:xfrm>
            <a:off x="6099310" y="2604052"/>
            <a:ext cx="2720009" cy="17294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окажут научно-методическую помощь педагогам и родителям в решении проблем воспитания и обучения дошкольников в области изобретательства, робототехнического творчества и ранней профориентации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="" xmlns:a16="http://schemas.microsoft.com/office/drawing/2014/main" id="{AE21E54E-FE36-4730-8C5B-E7543E3545A5}"/>
              </a:ext>
            </a:extLst>
          </p:cNvPr>
          <p:cNvSpPr/>
          <p:nvPr/>
        </p:nvSpPr>
        <p:spPr>
          <a:xfrm>
            <a:off x="310629" y="4520667"/>
            <a:ext cx="4152897" cy="43448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FF0000"/>
                </a:solidFill>
              </a:rPr>
              <a:t>Управление образования Исполнительного комитета муниципального образования город Набережные Челны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7A348845-9AC0-4730-A290-21E50330C5C6}"/>
              </a:ext>
            </a:extLst>
          </p:cNvPr>
          <p:cNvSpPr/>
          <p:nvPr/>
        </p:nvSpPr>
        <p:spPr>
          <a:xfrm>
            <a:off x="4663112" y="4520668"/>
            <a:ext cx="3965713" cy="4147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FF0000"/>
                </a:solidFill>
              </a:rPr>
              <a:t>АНО «Детский технопарк «</a:t>
            </a:r>
            <a:r>
              <a:rPr lang="ru-RU" sz="1200" dirty="0" err="1">
                <a:solidFill>
                  <a:srgbClr val="FF0000"/>
                </a:solidFill>
              </a:rPr>
              <a:t>Кванториум</a:t>
            </a:r>
            <a:r>
              <a:rPr lang="ru-RU" sz="1200" dirty="0">
                <a:solidFill>
                  <a:srgbClr val="FF0000"/>
                </a:solidFill>
              </a:rPr>
              <a:t>» 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068E6613-C8B2-48E9-8016-DAC86B978F62}"/>
              </a:ext>
            </a:extLst>
          </p:cNvPr>
          <p:cNvSpPr/>
          <p:nvPr/>
        </p:nvSpPr>
        <p:spPr>
          <a:xfrm>
            <a:off x="327991" y="5058020"/>
            <a:ext cx="3965713" cy="16554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окажут помощь в создании условий для доступа к </a:t>
            </a:r>
            <a:r>
              <a:rPr lang="ru-RU" sz="1100" dirty="0">
                <a:solidFill>
                  <a:srgbClr val="002060"/>
                </a:solidFill>
              </a:rPr>
              <a:t>информации и содействие развитию информационной инфраструктуры в целях поддержки социального проекта, обмену справочной, статистической и аналитической информацией, внедрению информационных технологий, а так же в  организации совместных мероприятий по распространению опыта: семинары-практикумы, конкурсы городского, регионального и всероссийского уровней; через публикации в сборниках.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643BC685-54A4-44B7-82B8-70791B28E816}"/>
              </a:ext>
            </a:extLst>
          </p:cNvPr>
          <p:cNvSpPr/>
          <p:nvPr/>
        </p:nvSpPr>
        <p:spPr>
          <a:xfrm>
            <a:off x="4663112" y="5082888"/>
            <a:ext cx="3965713" cy="16554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организация и проведение Всероссийских мастер-классов, экскурсий, курсов повышения квалификации, методическое обеспечение организаций, координация деятельности в сфере научно-технического творчества, робототехники.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="" xmlns:a16="http://schemas.microsoft.com/office/drawing/2014/main" id="{16465DB6-22CE-4A8B-97F7-DCC4E4604B2B}"/>
              </a:ext>
            </a:extLst>
          </p:cNvPr>
          <p:cNvCxnSpPr>
            <a:cxnSpLocks/>
            <a:stCxn id="2" idx="1"/>
            <a:endCxn id="3" idx="0"/>
          </p:cNvCxnSpPr>
          <p:nvPr/>
        </p:nvCxnSpPr>
        <p:spPr>
          <a:xfrm flipH="1">
            <a:off x="1502465" y="482761"/>
            <a:ext cx="1004712" cy="4117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="" xmlns:a16="http://schemas.microsoft.com/office/drawing/2014/main" id="{54064161-B59F-4F8D-B68E-51FB98068C16}"/>
              </a:ext>
            </a:extLst>
          </p:cNvPr>
          <p:cNvCxnSpPr>
            <a:stCxn id="2" idx="3"/>
            <a:endCxn id="4" idx="0"/>
          </p:cNvCxnSpPr>
          <p:nvPr/>
        </p:nvCxnSpPr>
        <p:spPr>
          <a:xfrm>
            <a:off x="6746902" y="482761"/>
            <a:ext cx="712413" cy="41176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B6DAB38F-340C-49FE-B932-B806944AC999}"/>
              </a:ext>
            </a:extLst>
          </p:cNvPr>
          <p:cNvCxnSpPr>
            <a:cxnSpLocks/>
          </p:cNvCxnSpPr>
          <p:nvPr/>
        </p:nvCxnSpPr>
        <p:spPr>
          <a:xfrm>
            <a:off x="4489169" y="710024"/>
            <a:ext cx="0" cy="20588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3D95DA15-9CDA-4656-A2D1-610717442003}"/>
              </a:ext>
            </a:extLst>
          </p:cNvPr>
          <p:cNvCxnSpPr>
            <a:stCxn id="3" idx="2"/>
            <a:endCxn id="6" idx="0"/>
          </p:cNvCxnSpPr>
          <p:nvPr/>
        </p:nvCxnSpPr>
        <p:spPr>
          <a:xfrm flipH="1">
            <a:off x="1502464" y="2524539"/>
            <a:ext cx="1" cy="7951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986A5D2B-CEB0-4811-A342-8685A3ACC53F}"/>
              </a:ext>
            </a:extLst>
          </p:cNvPr>
          <p:cNvCxnSpPr>
            <a:stCxn id="5" idx="2"/>
            <a:endCxn id="7" idx="0"/>
          </p:cNvCxnSpPr>
          <p:nvPr/>
        </p:nvCxnSpPr>
        <p:spPr>
          <a:xfrm flipH="1">
            <a:off x="4480889" y="2524539"/>
            <a:ext cx="1" cy="7951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="" xmlns:a16="http://schemas.microsoft.com/office/drawing/2014/main" id="{F777EE26-6702-461C-90F5-4D3AF2D8D3FE}"/>
              </a:ext>
            </a:extLst>
          </p:cNvPr>
          <p:cNvCxnSpPr>
            <a:stCxn id="4" idx="2"/>
            <a:endCxn id="8" idx="0"/>
          </p:cNvCxnSpPr>
          <p:nvPr/>
        </p:nvCxnSpPr>
        <p:spPr>
          <a:xfrm>
            <a:off x="7459315" y="2524539"/>
            <a:ext cx="0" cy="7951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="" xmlns:a16="http://schemas.microsoft.com/office/drawing/2014/main" id="{5598C207-DFFC-443A-9F69-7C107494AE6D}"/>
              </a:ext>
            </a:extLst>
          </p:cNvPr>
          <p:cNvCxnSpPr/>
          <p:nvPr/>
        </p:nvCxnSpPr>
        <p:spPr>
          <a:xfrm>
            <a:off x="2981739" y="708519"/>
            <a:ext cx="0" cy="3724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="" xmlns:a16="http://schemas.microsoft.com/office/drawing/2014/main" id="{05CA23C4-F9FA-4879-8780-ADDB7AE1090F}"/>
              </a:ext>
            </a:extLst>
          </p:cNvPr>
          <p:cNvCxnSpPr/>
          <p:nvPr/>
        </p:nvCxnSpPr>
        <p:spPr>
          <a:xfrm>
            <a:off x="5963478" y="719963"/>
            <a:ext cx="0" cy="37029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="" xmlns:a16="http://schemas.microsoft.com/office/drawing/2014/main" id="{04E786EF-96E2-4BD8-A7A2-D345586F3995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2387078" y="4955156"/>
            <a:ext cx="0" cy="12773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25D3C80D-6B27-4575-AD18-D5D6C10E3D86}"/>
              </a:ext>
            </a:extLst>
          </p:cNvPr>
          <p:cNvCxnSpPr>
            <a:cxnSpLocks/>
            <a:stCxn id="10" idx="2"/>
            <a:endCxn id="12" idx="0"/>
          </p:cNvCxnSpPr>
          <p:nvPr/>
        </p:nvCxnSpPr>
        <p:spPr>
          <a:xfrm>
            <a:off x="6645969" y="4935438"/>
            <a:ext cx="0" cy="14745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7913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1660</TotalTime>
  <Words>1685</Words>
  <Application>Microsoft Office PowerPoint</Application>
  <PresentationFormat>Экран (4:3)</PresentationFormat>
  <Paragraphs>137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Клуб изобретательства и робототехнического творчества  «Шаян»</vt:lpstr>
      <vt:lpstr>Главный критерий эффективного получения знаний – простота и доступность. За основу своей деятельности педагоги клуба «Шаян» взяли принцип «открытого общения». Именно поэтому детям так нравится посещать данный клуб, где они с радостью играют, развивают логическое и творческое мышление, мелкую моторику и общаются друг с другом. Вам кажется, что на этом педагоги клуба «Шаян» остановились? Нет! Каждый педагог не перестает саморазвиваться и учит этому своих воспитанников. Дети с удовольствием приходят в клуб, ведь каждый раз педагог не ограничивается только базовыми схемами наборов, а создает и придумывает что-то новое и интересное. </vt:lpstr>
      <vt:lpstr>Для проведения деятельности в клубе «Шаян» имеются: несколько наборов больших конструкторов «Полесье»; наборы Майнкрафт ; наборы «Полицейский вертолет»; наборы «Сказочный замок» и мелкий конструктор Лего. Это лишь начальная ступень всех планов на будущее, а у клуба «Шаян» они большие, но мы лишь откроем маленькую завесу тайны. 1. посещаемость клуба в дальнейшем не менее 220 детей;  2. оснащение клуба современными моделями конструкторов – большой конструктор «Полесье» - «Великан», Базовый набор LEGO Education 9580 WeDo, Ресурсный набор LEGO Education 9585 WeDo, Конструктор Robo Kids.  3. организация занятий по робототехнике для детей от 1,5 до 7 лет. 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</dc:creator>
  <cp:lastModifiedBy>пк</cp:lastModifiedBy>
  <cp:revision>148</cp:revision>
  <dcterms:created xsi:type="dcterms:W3CDTF">2019-06-19T05:49:02Z</dcterms:created>
  <dcterms:modified xsi:type="dcterms:W3CDTF">2020-10-15T10:03:33Z</dcterms:modified>
</cp:coreProperties>
</file>